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26" autoAdjust="0"/>
    <p:restoredTop sz="94660"/>
  </p:normalViewPr>
  <p:slideViewPr>
    <p:cSldViewPr>
      <p:cViewPr varScale="1">
        <p:scale>
          <a:sx n="54" d="100"/>
          <a:sy n="54" d="100"/>
        </p:scale>
        <p:origin x="26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a:extLst>
              <a:ext uri="{FF2B5EF4-FFF2-40B4-BE49-F238E27FC236}">
                <a16:creationId xmlns:a16="http://schemas.microsoft.com/office/drawing/2014/main" id="{9932CE65-A9D2-447B-999D-4836913EE62C}"/>
              </a:ext>
            </a:extLst>
          </p:cNvPr>
          <p:cNvGrpSpPr/>
          <p:nvPr/>
        </p:nvGrpSpPr>
        <p:grpSpPr>
          <a:xfrm>
            <a:off x="0" y="-3"/>
            <a:ext cx="6958313" cy="8208003"/>
            <a:chOff x="0" y="-3"/>
            <a:chExt cx="6958313" cy="8208003"/>
          </a:xfrm>
        </p:grpSpPr>
        <p:sp>
          <p:nvSpPr>
            <p:cNvPr id="30" name="object 30"/>
            <p:cNvSpPr/>
            <p:nvPr/>
          </p:nvSpPr>
          <p:spPr>
            <a:xfrm>
              <a:off x="4203496" y="-3"/>
              <a:ext cx="1376489" cy="1440002"/>
            </a:xfrm>
            <a:custGeom>
              <a:avLst/>
              <a:gdLst/>
              <a:ahLst/>
              <a:cxnLst/>
              <a:rect l="l" t="t" r="r" b="b"/>
              <a:pathLst>
                <a:path w="1376489" h="1440002">
                  <a:moveTo>
                    <a:pt x="1376489" y="3"/>
                  </a:moveTo>
                  <a:lnTo>
                    <a:pt x="963542" y="3"/>
                  </a:lnTo>
                  <a:lnTo>
                    <a:pt x="0" y="12"/>
                  </a:lnTo>
                  <a:lnTo>
                    <a:pt x="0" y="324002"/>
                  </a:lnTo>
                  <a:lnTo>
                    <a:pt x="1115999" y="324002"/>
                  </a:lnTo>
                  <a:lnTo>
                    <a:pt x="1115999" y="1440002"/>
                  </a:lnTo>
                  <a:lnTo>
                    <a:pt x="1376489" y="1440002"/>
                  </a:lnTo>
                  <a:lnTo>
                    <a:pt x="1376489" y="3"/>
                  </a:lnTo>
                  <a:close/>
                </a:path>
              </a:pathLst>
            </a:custGeom>
            <a:solidFill>
              <a:srgbClr val="ACE0F8"/>
            </a:solidFill>
          </p:spPr>
          <p:txBody>
            <a:bodyPr wrap="square" lIns="0" tIns="0" rIns="0" bIns="0" rtlCol="0">
              <a:noAutofit/>
            </a:bodyPr>
            <a:lstStyle/>
            <a:p>
              <a:endParaRPr/>
            </a:p>
          </p:txBody>
        </p:sp>
        <p:sp>
          <p:nvSpPr>
            <p:cNvPr id="31" name="object 31"/>
            <p:cNvSpPr/>
            <p:nvPr/>
          </p:nvSpPr>
          <p:spPr>
            <a:xfrm>
              <a:off x="5581799" y="-3"/>
              <a:ext cx="1376514" cy="1440002"/>
            </a:xfrm>
            <a:custGeom>
              <a:avLst/>
              <a:gdLst/>
              <a:ahLst/>
              <a:cxnLst/>
              <a:rect l="l" t="t" r="r" b="b"/>
              <a:pathLst>
                <a:path w="1376514" h="1440002">
                  <a:moveTo>
                    <a:pt x="106199" y="3"/>
                  </a:moveTo>
                  <a:lnTo>
                    <a:pt x="17" y="3"/>
                  </a:lnTo>
                  <a:lnTo>
                    <a:pt x="25" y="1440002"/>
                  </a:lnTo>
                  <a:lnTo>
                    <a:pt x="106199" y="1440002"/>
                  </a:lnTo>
                  <a:lnTo>
                    <a:pt x="106199" y="3"/>
                  </a:lnTo>
                  <a:close/>
                </a:path>
              </a:pathLst>
            </a:custGeom>
            <a:solidFill>
              <a:srgbClr val="4CC8F3"/>
            </a:solidFill>
          </p:spPr>
          <p:txBody>
            <a:bodyPr wrap="square" lIns="0" tIns="0" rIns="0" bIns="0" rtlCol="0">
              <a:noAutofit/>
            </a:bodyPr>
            <a:lstStyle/>
            <a:p>
              <a:endParaRPr/>
            </a:p>
          </p:txBody>
        </p:sp>
        <p:sp>
          <p:nvSpPr>
            <p:cNvPr id="18" name="object 18"/>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9" name="object 19"/>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0" name="object 20"/>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2" name="object 22"/>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3" name="object 23"/>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4" name="object 24"/>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5" name="object 25"/>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6" name="object 26"/>
            <p:cNvSpPr/>
            <p:nvPr/>
          </p:nvSpPr>
          <p:spPr>
            <a:xfrm>
              <a:off x="0" y="1609995"/>
              <a:ext cx="5582653"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8" name="object 28"/>
            <p:cNvSpPr/>
            <p:nvPr/>
          </p:nvSpPr>
          <p:spPr>
            <a:xfrm>
              <a:off x="716976" y="2865452"/>
              <a:ext cx="4174622" cy="2583852"/>
            </a:xfrm>
            <a:prstGeom prst="rect">
              <a:avLst/>
            </a:prstGeom>
            <a:blipFill>
              <a:blip r:embed="rId2" cstate="print"/>
              <a:stretch>
                <a:fillRect/>
              </a:stretch>
            </a:blipFill>
          </p:spPr>
          <p:txBody>
            <a:bodyPr wrap="square" lIns="0" tIns="0" rIns="0" bIns="0" rtlCol="0">
              <a:noAutofit/>
            </a:bodyPr>
            <a:lstStyle/>
            <a:p>
              <a:endParaRPr/>
            </a:p>
          </p:txBody>
        </p:sp>
        <p:sp>
          <p:nvSpPr>
            <p:cNvPr id="29" name="object 29"/>
            <p:cNvSpPr/>
            <p:nvPr/>
          </p:nvSpPr>
          <p:spPr>
            <a:xfrm>
              <a:off x="216002" y="75960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6" name="object 16"/>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5" name="object 15"/>
            <p:cNvSpPr txBox="1"/>
            <p:nvPr/>
          </p:nvSpPr>
          <p:spPr>
            <a:xfrm>
              <a:off x="1276098" y="371580"/>
              <a:ext cx="1721102" cy="155469"/>
            </a:xfrm>
            <a:prstGeom prst="rect">
              <a:avLst/>
            </a:prstGeom>
          </p:spPr>
          <p:txBody>
            <a:bodyPr wrap="square" lIns="0" tIns="7239" rIns="0" bIns="0" rtlCol="0">
              <a:noAutofit/>
            </a:bodyPr>
            <a:lstStyle/>
            <a:p>
              <a:pPr marL="12700" algn="just">
                <a:lnSpc>
                  <a:spcPts val="1140"/>
                </a:lnSpc>
              </a:pPr>
              <a:r>
                <a:rPr lang="es-ES" sz="1000" dirty="0">
                  <a:solidFill>
                    <a:srgbClr val="00ADEF"/>
                  </a:solidFill>
                  <a:latin typeface="Times New Roman"/>
                  <a:cs typeface="Times New Roman"/>
                </a:rPr>
                <a:t>El secreto de la vida de fe</a:t>
              </a:r>
              <a:endParaRPr lang="es-ES" sz="1000" dirty="0">
                <a:latin typeface="Times New Roman"/>
                <a:cs typeface="Times New Roman"/>
              </a:endParaRPr>
            </a:p>
          </p:txBody>
        </p:sp>
        <p:sp>
          <p:nvSpPr>
            <p:cNvPr id="14" name="object 14"/>
            <p:cNvSpPr txBox="1"/>
            <p:nvPr/>
          </p:nvSpPr>
          <p:spPr>
            <a:xfrm>
              <a:off x="1250699" y="668719"/>
              <a:ext cx="3186379" cy="690369"/>
            </a:xfrm>
            <a:prstGeom prst="rect">
              <a:avLst/>
            </a:prstGeom>
          </p:spPr>
          <p:txBody>
            <a:bodyPr wrap="square" lIns="0" tIns="15843" rIns="0" bIns="0" rtlCol="0">
              <a:noAutofit/>
            </a:bodyPr>
            <a:lstStyle/>
            <a:p>
              <a:pPr marL="12700" marR="17145" algn="just">
                <a:lnSpc>
                  <a:spcPts val="2495"/>
                </a:lnSpc>
              </a:pPr>
              <a:r>
                <a:rPr lang="es-ES" sz="2400" dirty="0">
                  <a:latin typeface="Times New Roman"/>
                  <a:cs typeface="Times New Roman"/>
                </a:rPr>
                <a:t>La </a:t>
              </a:r>
              <a:r>
                <a:rPr lang="es-ES" altLang="ko-KR" sz="2400" dirty="0">
                  <a:latin typeface="Times New Roman"/>
                  <a:cs typeface="Times New Roman"/>
                </a:rPr>
                <a:t>vid y los pámpanos</a:t>
              </a:r>
              <a:endParaRPr lang="ko-KR" altLang="es-ES" sz="2400" dirty="0">
                <a:latin typeface="Malgun Gothic"/>
                <a:cs typeface="Malgun Gothic"/>
              </a:endParaRPr>
            </a:p>
            <a:p>
              <a:pPr marL="25400" marR="17145" algn="just">
                <a:lnSpc>
                  <a:spcPct val="143312"/>
                </a:lnSpc>
                <a:spcBef>
                  <a:spcPts val="125"/>
                </a:spcBef>
              </a:pPr>
              <a:r>
                <a:rPr lang="es-ES" altLang="ko-KR" sz="900" dirty="0">
                  <a:solidFill>
                    <a:srgbClr val="363435"/>
                  </a:solidFill>
                  <a:latin typeface="Malgun Gothic" panose="020B0503020000020004" pitchFamily="34" charset="-127"/>
                  <a:ea typeface="Malgun Gothic" panose="020B0503020000020004" pitchFamily="34" charset="-127"/>
                  <a:cs typeface="Malgun Gothic"/>
                </a:rPr>
                <a:t>Jn</a:t>
              </a:r>
              <a:r>
                <a:rPr lang="ko-KR" altLang="es-ES" sz="900" dirty="0">
                  <a:solidFill>
                    <a:srgbClr val="363435"/>
                  </a:solidFill>
                  <a:latin typeface="Malgun Gothic" panose="020B0503020000020004" pitchFamily="34" charset="-127"/>
                  <a:ea typeface="Malgun Gothic" panose="020B0503020000020004" pitchFamily="34" charset="-127"/>
                  <a:cs typeface="Malgun Gothic"/>
                </a:rPr>
                <a:t> </a:t>
              </a:r>
              <a:r>
                <a:rPr lang="es-ES" altLang="ko-KR" sz="900" dirty="0">
                  <a:solidFill>
                    <a:srgbClr val="363435"/>
                  </a:solidFill>
                  <a:latin typeface="Malgun Gothic" panose="020B0503020000020004" pitchFamily="34" charset="-127"/>
                  <a:ea typeface="Malgun Gothic" panose="020B0503020000020004" pitchFamily="34" charset="-127"/>
                  <a:cs typeface="Malgun Gothic"/>
                </a:rPr>
                <a:t>15:1~11</a:t>
              </a:r>
              <a:endParaRPr lang="ko-KR" altLang="es-ES" sz="900" dirty="0">
                <a:latin typeface="Malgun Gothic" panose="020B0503020000020004" pitchFamily="34" charset="-127"/>
                <a:ea typeface="Malgun Gothic" panose="020B0503020000020004" pitchFamily="34" charset="-127"/>
                <a:cs typeface="Malgun Gothic"/>
              </a:endParaRPr>
            </a:p>
            <a:p>
              <a:pPr marL="25400" algn="just">
                <a:lnSpc>
                  <a:spcPts val="1080"/>
                </a:lnSpc>
                <a:spcBef>
                  <a:spcPts val="54"/>
                </a:spcBef>
              </a:pPr>
              <a:r>
                <a:rPr lang="es-ES" sz="900" dirty="0">
                  <a:latin typeface="Malgun Gothic" panose="020B0503020000020004" pitchFamily="34" charset="-127"/>
                  <a:ea typeface="Malgun Gothic" panose="020B0503020000020004" pitchFamily="34" charset="-127"/>
                  <a:cs typeface="Malgun Gothic"/>
                </a:rPr>
                <a:t>Himnario 150 (Tu reino amo, ¡oh Dios!)</a:t>
              </a:r>
            </a:p>
          </p:txBody>
        </p:sp>
        <p:sp>
          <p:nvSpPr>
            <p:cNvPr id="12" name="object 12"/>
            <p:cNvSpPr txBox="1"/>
            <p:nvPr/>
          </p:nvSpPr>
          <p:spPr>
            <a:xfrm>
              <a:off x="1394159" y="1708163"/>
              <a:ext cx="3190024" cy="266687"/>
            </a:xfrm>
            <a:prstGeom prst="rect">
              <a:avLst/>
            </a:prstGeom>
          </p:spPr>
          <p:txBody>
            <a:bodyPr wrap="square" lIns="0" tIns="6635" rIns="0" bIns="0" rtlCol="0">
              <a:noAutofit/>
            </a:bodyPr>
            <a:lstStyle/>
            <a:p>
              <a:pPr marL="12700" algn="just"/>
              <a:r>
                <a:rPr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1. </a:t>
              </a: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Conocer la importancia de la iglesia, todos los santos deben pertenecer a la iglesia y hacer la vida de fe.</a:t>
              </a:r>
              <a:endParaRPr sz="900" dirty="0">
                <a:latin typeface="Malgun Gothic" panose="020B0503020000020004" pitchFamily="34" charset="-127"/>
                <a:ea typeface="Malgun Gothic" panose="020B0503020000020004" pitchFamily="34" charset="-127"/>
                <a:cs typeface="Times New Roman" panose="02020603050405020304" pitchFamily="18" charset="0"/>
              </a:endParaRPr>
            </a:p>
          </p:txBody>
        </p:sp>
        <p:sp>
          <p:nvSpPr>
            <p:cNvPr id="9" name="object 9"/>
            <p:cNvSpPr txBox="1"/>
            <p:nvPr/>
          </p:nvSpPr>
          <p:spPr>
            <a:xfrm>
              <a:off x="1394159" y="2051050"/>
              <a:ext cx="3190024" cy="107404"/>
            </a:xfrm>
            <a:prstGeom prst="rect">
              <a:avLst/>
            </a:prstGeom>
          </p:spPr>
          <p:txBody>
            <a:bodyPr wrap="square" lIns="0" tIns="6635" rIns="0" bIns="0" rtlCol="0">
              <a:noAutofit/>
            </a:bodyPr>
            <a:lstStyle/>
            <a:p>
              <a:pPr marL="12700" algn="just"/>
              <a:r>
                <a:rPr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2. </a:t>
              </a: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Conocer mi relación con la iglesia, y vivir una vida de fe centrada en la iglesia.</a:t>
              </a:r>
              <a:endParaRPr sz="900" dirty="0">
                <a:latin typeface="Malgun Gothic" panose="020B0503020000020004" pitchFamily="34" charset="-127"/>
                <a:ea typeface="Malgun Gothic" panose="020B0503020000020004" pitchFamily="34" charset="-127"/>
                <a:cs typeface="Times New Roman" panose="02020603050405020304" pitchFamily="18" charset="0"/>
              </a:endParaRPr>
            </a:p>
          </p:txBody>
        </p:sp>
        <p:sp>
          <p:nvSpPr>
            <p:cNvPr id="4" name="object 4"/>
            <p:cNvSpPr txBox="1"/>
            <p:nvPr/>
          </p:nvSpPr>
          <p:spPr>
            <a:xfrm>
              <a:off x="230300" y="7707236"/>
              <a:ext cx="241359" cy="177800"/>
            </a:xfrm>
            <a:prstGeom prst="rect">
              <a:avLst/>
            </a:prstGeom>
          </p:spPr>
          <p:txBody>
            <a:bodyPr wrap="square" lIns="0" tIns="8540" rIns="0" bIns="0" rtlCol="0">
              <a:noAutofit/>
            </a:bodyPr>
            <a:lstStyle/>
            <a:p>
              <a:pPr marL="12700">
                <a:lnSpc>
                  <a:spcPts val="1345"/>
                </a:lnSpc>
              </a:pPr>
              <a:r>
                <a:rPr lang="es-ES" sz="1200" b="1" spc="-139" baseline="11595" dirty="0">
                  <a:solidFill>
                    <a:srgbClr val="363435"/>
                  </a:solidFill>
                  <a:latin typeface="Consolas"/>
                  <a:cs typeface="Times New Roman"/>
                </a:rPr>
                <a:t>  </a:t>
              </a:r>
              <a:r>
                <a:rPr sz="1500" spc="0" baseline="11595" dirty="0">
                  <a:solidFill>
                    <a:srgbClr val="363435"/>
                  </a:solidFill>
                  <a:latin typeface="Times New Roman"/>
                  <a:cs typeface="Times New Roman"/>
                </a:rPr>
                <a:t>28</a:t>
              </a:r>
              <a:endParaRPr sz="1000" dirty="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2" name="object 3">
              <a:extLst>
                <a:ext uri="{FF2B5EF4-FFF2-40B4-BE49-F238E27FC236}">
                  <a16:creationId xmlns:a16="http://schemas.microsoft.com/office/drawing/2014/main" id="{0ED466F9-31C0-4A68-98F8-232791239EAB}"/>
                </a:ext>
              </a:extLst>
            </p:cNvPr>
            <p:cNvSpPr txBox="1"/>
            <p:nvPr/>
          </p:nvSpPr>
          <p:spPr>
            <a:xfrm>
              <a:off x="585711" y="561886"/>
              <a:ext cx="501408" cy="658368"/>
            </a:xfrm>
            <a:prstGeom prst="rect">
              <a:avLst/>
            </a:prstGeom>
          </p:spPr>
          <p:txBody>
            <a:bodyPr wrap="square" lIns="0" tIns="32924" rIns="0" bIns="0" rtlCol="0">
              <a:noAutofit/>
            </a:bodyPr>
            <a:lstStyle/>
            <a:p>
              <a:pPr>
                <a:lnSpc>
                  <a:spcPts val="5185"/>
                </a:lnSpc>
              </a:pPr>
              <a:r>
                <a:rPr sz="6600" b="1" dirty="0">
                  <a:solidFill>
                    <a:srgbClr val="363435"/>
                  </a:solidFill>
                  <a:latin typeface="Times New Roman"/>
                  <a:cs typeface="Times New Roman"/>
                </a:rPr>
                <a:t>3</a:t>
              </a:r>
              <a:endParaRPr sz="6600" dirty="0">
                <a:latin typeface="Times New Roman"/>
                <a:cs typeface="Times New Roman"/>
              </a:endParaRPr>
            </a:p>
          </p:txBody>
        </p:sp>
        <p:sp>
          <p:nvSpPr>
            <p:cNvPr id="33" name="object 16">
              <a:extLst>
                <a:ext uri="{FF2B5EF4-FFF2-40B4-BE49-F238E27FC236}">
                  <a16:creationId xmlns:a16="http://schemas.microsoft.com/office/drawing/2014/main" id="{3C337703-E711-46D7-B7B6-E6FF989B9E02}"/>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7999D63E-F48A-4B07-AB7C-5D2020D6E6B2}"/>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6" name="그림 35">
              <a:extLst>
                <a:ext uri="{FF2B5EF4-FFF2-40B4-BE49-F238E27FC236}">
                  <a16:creationId xmlns:a16="http://schemas.microsoft.com/office/drawing/2014/main" id="{D4488AF4-FFD1-4315-A20E-7AA504C9D42B}"/>
                </a:ext>
              </a:extLst>
            </p:cNvPr>
            <p:cNvPicPr>
              <a:picLocks noChangeAspect="1"/>
            </p:cNvPicPr>
            <p:nvPr/>
          </p:nvPicPr>
          <p:blipFill>
            <a:blip r:embed="rId3"/>
            <a:stretch>
              <a:fillRect/>
            </a:stretch>
          </p:blipFill>
          <p:spPr>
            <a:xfrm>
              <a:off x="510540" y="5783001"/>
              <a:ext cx="4624760" cy="157060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object 68"/>
          <p:cNvSpPr/>
          <p:nvPr/>
        </p:nvSpPr>
        <p:spPr>
          <a:xfrm>
            <a:off x="-1268502" y="-3"/>
            <a:ext cx="1376489" cy="1440002"/>
          </a:xfrm>
          <a:custGeom>
            <a:avLst/>
            <a:gdLst/>
            <a:ahLst/>
            <a:cxnLst/>
            <a:rect l="l" t="t" r="r" b="b"/>
            <a:pathLst>
              <a:path w="1376489" h="1440002">
                <a:moveTo>
                  <a:pt x="1376489" y="3"/>
                </a:moveTo>
                <a:lnTo>
                  <a:pt x="1268502" y="3"/>
                </a:lnTo>
                <a:lnTo>
                  <a:pt x="1268502" y="1440002"/>
                </a:lnTo>
                <a:lnTo>
                  <a:pt x="1376489" y="1440002"/>
                </a:lnTo>
                <a:lnTo>
                  <a:pt x="1376489" y="3"/>
                </a:lnTo>
                <a:close/>
              </a:path>
            </a:pathLst>
          </a:custGeom>
          <a:solidFill>
            <a:srgbClr val="ACE0F8"/>
          </a:solidFill>
        </p:spPr>
        <p:txBody>
          <a:bodyPr wrap="square" lIns="0" tIns="0" rIns="0" bIns="0" rtlCol="0">
            <a:noAutofit/>
          </a:bodyPr>
          <a:lstStyle/>
          <a:p>
            <a:endParaRPr/>
          </a:p>
        </p:txBody>
      </p:sp>
      <p:grpSp>
        <p:nvGrpSpPr>
          <p:cNvPr id="79" name="그룹 78">
            <a:extLst>
              <a:ext uri="{FF2B5EF4-FFF2-40B4-BE49-F238E27FC236}">
                <a16:creationId xmlns:a16="http://schemas.microsoft.com/office/drawing/2014/main" id="{C91D02C3-D03F-4DDE-9750-F94292969B6A}"/>
              </a:ext>
            </a:extLst>
          </p:cNvPr>
          <p:cNvGrpSpPr/>
          <p:nvPr/>
        </p:nvGrpSpPr>
        <p:grpSpPr>
          <a:xfrm>
            <a:off x="0" y="-3"/>
            <a:ext cx="5687997" cy="8208003"/>
            <a:chOff x="0" y="-3"/>
            <a:chExt cx="5687997" cy="8208003"/>
          </a:xfrm>
        </p:grpSpPr>
        <p:sp>
          <p:nvSpPr>
            <p:cNvPr id="69" name="object 69"/>
            <p:cNvSpPr/>
            <p:nvPr/>
          </p:nvSpPr>
          <p:spPr>
            <a:xfrm>
              <a:off x="109799" y="-3"/>
              <a:ext cx="1376514" cy="1440002"/>
            </a:xfrm>
            <a:custGeom>
              <a:avLst/>
              <a:gdLst/>
              <a:ahLst/>
              <a:cxnLst/>
              <a:rect l="l" t="t" r="r" b="b"/>
              <a:pathLst>
                <a:path w="1376514" h="1440002">
                  <a:moveTo>
                    <a:pt x="260515" y="324002"/>
                  </a:moveTo>
                  <a:lnTo>
                    <a:pt x="1376514" y="324002"/>
                  </a:lnTo>
                  <a:lnTo>
                    <a:pt x="1376514" y="12"/>
                  </a:lnTo>
                  <a:lnTo>
                    <a:pt x="412972" y="3"/>
                  </a:lnTo>
                  <a:lnTo>
                    <a:pt x="17" y="3"/>
                  </a:lnTo>
                  <a:lnTo>
                    <a:pt x="25" y="1440002"/>
                  </a:lnTo>
                  <a:lnTo>
                    <a:pt x="260515" y="1440002"/>
                  </a:lnTo>
                  <a:lnTo>
                    <a:pt x="260515" y="324002"/>
                  </a:lnTo>
                  <a:close/>
                </a:path>
              </a:pathLst>
            </a:custGeom>
            <a:solidFill>
              <a:srgbClr val="4CC8F3"/>
            </a:solidFill>
          </p:spPr>
          <p:txBody>
            <a:bodyPr wrap="square" lIns="0" tIns="0" rIns="0" bIns="0" rtlCol="0">
              <a:noAutofit/>
            </a:bodyPr>
            <a:lstStyle/>
            <a:p>
              <a:endParaRPr/>
            </a:p>
          </p:txBody>
        </p:sp>
        <p:sp>
          <p:nvSpPr>
            <p:cNvPr id="70" name="object 70"/>
            <p:cNvSpPr/>
            <p:nvPr/>
          </p:nvSpPr>
          <p:spPr>
            <a:xfrm>
              <a:off x="657550" y="5115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71" name="object 71"/>
            <p:cNvSpPr/>
            <p:nvPr/>
          </p:nvSpPr>
          <p:spPr>
            <a:xfrm>
              <a:off x="1020732" y="5831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72" name="object 72"/>
            <p:cNvSpPr/>
            <p:nvPr/>
          </p:nvSpPr>
          <p:spPr>
            <a:xfrm>
              <a:off x="1324795" y="5522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73" name="object 73"/>
            <p:cNvSpPr/>
            <p:nvPr/>
          </p:nvSpPr>
          <p:spPr>
            <a:xfrm>
              <a:off x="1330485" y="5622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74" name="object 74"/>
            <p:cNvSpPr/>
            <p:nvPr/>
          </p:nvSpPr>
          <p:spPr>
            <a:xfrm>
              <a:off x="677082" y="5422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75" name="object 75"/>
            <p:cNvSpPr/>
            <p:nvPr/>
          </p:nvSpPr>
          <p:spPr>
            <a:xfrm>
              <a:off x="686849" y="9502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4" name="object 24"/>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25" name="object 25"/>
            <p:cNvSpPr/>
            <p:nvPr/>
          </p:nvSpPr>
          <p:spPr>
            <a:xfrm>
              <a:off x="647999" y="58391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6" name="object 26"/>
            <p:cNvSpPr/>
            <p:nvPr/>
          </p:nvSpPr>
          <p:spPr>
            <a:xfrm>
              <a:off x="647999" y="67226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7" name="object 27"/>
            <p:cNvSpPr/>
            <p:nvPr/>
          </p:nvSpPr>
          <p:spPr>
            <a:xfrm>
              <a:off x="647999" y="61294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70129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64197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73032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32" name="object 32"/>
            <p:cNvSpPr/>
            <p:nvPr/>
          </p:nvSpPr>
          <p:spPr>
            <a:xfrm>
              <a:off x="0" y="7746847"/>
              <a:ext cx="110655" cy="461149"/>
            </a:xfrm>
            <a:custGeom>
              <a:avLst/>
              <a:gdLst/>
              <a:ahLst/>
              <a:cxnLst/>
              <a:rect l="l" t="t" r="r" b="b"/>
              <a:pathLst>
                <a:path w="110655" h="461149">
                  <a:moveTo>
                    <a:pt x="0" y="461149"/>
                  </a:moveTo>
                  <a:lnTo>
                    <a:pt x="110655" y="461149"/>
                  </a:lnTo>
                  <a:lnTo>
                    <a:pt x="110655" y="0"/>
                  </a:lnTo>
                  <a:lnTo>
                    <a:pt x="0" y="0"/>
                  </a:lnTo>
                  <a:lnTo>
                    <a:pt x="0" y="461149"/>
                  </a:lnTo>
                  <a:close/>
                </a:path>
              </a:pathLst>
            </a:custGeom>
            <a:solidFill>
              <a:srgbClr val="4CC8F3"/>
            </a:solidFill>
          </p:spPr>
          <p:txBody>
            <a:bodyPr wrap="square" lIns="0" tIns="0" rIns="0" bIns="0" rtlCol="0">
              <a:noAutofit/>
            </a:bodyPr>
            <a:lstStyle/>
            <a:p>
              <a:endParaRPr/>
            </a:p>
          </p:txBody>
        </p:sp>
        <p:sp>
          <p:nvSpPr>
            <p:cNvPr id="33" name="object 33"/>
            <p:cNvSpPr/>
            <p:nvPr/>
          </p:nvSpPr>
          <p:spPr>
            <a:xfrm>
              <a:off x="5122602" y="75960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34" name="object 34"/>
            <p:cNvSpPr/>
            <p:nvPr/>
          </p:nvSpPr>
          <p:spPr>
            <a:xfrm>
              <a:off x="772680" y="2633268"/>
              <a:ext cx="4231335" cy="1275549"/>
            </a:xfrm>
            <a:custGeom>
              <a:avLst/>
              <a:gdLst/>
              <a:ahLst/>
              <a:cxnLst/>
              <a:rect l="l" t="t" r="r" b="b"/>
              <a:pathLst>
                <a:path w="4231335" h="1275549">
                  <a:moveTo>
                    <a:pt x="1170419" y="1275549"/>
                  </a:moveTo>
                  <a:lnTo>
                    <a:pt x="4231335" y="1275549"/>
                  </a:lnTo>
                  <a:lnTo>
                    <a:pt x="4231335" y="0"/>
                  </a:lnTo>
                  <a:lnTo>
                    <a:pt x="1170419" y="0"/>
                  </a:lnTo>
                  <a:lnTo>
                    <a:pt x="2264816" y="210350"/>
                  </a:lnTo>
                  <a:lnTo>
                    <a:pt x="2264816" y="649795"/>
                  </a:lnTo>
                  <a:lnTo>
                    <a:pt x="0" y="649795"/>
                  </a:lnTo>
                  <a:lnTo>
                    <a:pt x="0" y="1275549"/>
                  </a:lnTo>
                  <a:lnTo>
                    <a:pt x="1170419" y="1275549"/>
                  </a:lnTo>
                  <a:close/>
                </a:path>
                <a:path w="4231335" h="1275549">
                  <a:moveTo>
                    <a:pt x="1170419" y="210350"/>
                  </a:moveTo>
                  <a:lnTo>
                    <a:pt x="1170419" y="0"/>
                  </a:lnTo>
                  <a:lnTo>
                    <a:pt x="0" y="0"/>
                  </a:lnTo>
                  <a:lnTo>
                    <a:pt x="0" y="649795"/>
                  </a:lnTo>
                  <a:lnTo>
                    <a:pt x="2264816" y="649795"/>
                  </a:lnTo>
                  <a:lnTo>
                    <a:pt x="2264816" y="210350"/>
                  </a:lnTo>
                  <a:lnTo>
                    <a:pt x="1170419" y="0"/>
                  </a:lnTo>
                  <a:lnTo>
                    <a:pt x="1170419" y="210350"/>
                  </a:lnTo>
                  <a:close/>
                </a:path>
              </a:pathLst>
            </a:custGeom>
            <a:solidFill>
              <a:srgbClr val="ACE0F8"/>
            </a:solidFill>
          </p:spPr>
          <p:txBody>
            <a:bodyPr wrap="square" lIns="0" tIns="0" rIns="0" bIns="0" rtlCol="0">
              <a:noAutofit/>
            </a:bodyPr>
            <a:lstStyle/>
            <a:p>
              <a:endParaRPr/>
            </a:p>
          </p:txBody>
        </p:sp>
        <p:sp>
          <p:nvSpPr>
            <p:cNvPr id="35" name="object 35"/>
            <p:cNvSpPr/>
            <p:nvPr/>
          </p:nvSpPr>
          <p:spPr>
            <a:xfrm>
              <a:off x="772680" y="2633268"/>
              <a:ext cx="1170419" cy="210350"/>
            </a:xfrm>
            <a:custGeom>
              <a:avLst/>
              <a:gdLst/>
              <a:ahLst/>
              <a:cxnLst/>
              <a:rect l="l" t="t" r="r" b="b"/>
              <a:pathLst>
                <a:path w="1170419" h="210350">
                  <a:moveTo>
                    <a:pt x="0" y="0"/>
                  </a:moveTo>
                  <a:lnTo>
                    <a:pt x="0" y="210350"/>
                  </a:lnTo>
                  <a:lnTo>
                    <a:pt x="1170419" y="210350"/>
                  </a:lnTo>
                  <a:lnTo>
                    <a:pt x="1170419" y="0"/>
                  </a:lnTo>
                  <a:lnTo>
                    <a:pt x="0" y="0"/>
                  </a:lnTo>
                  <a:close/>
                </a:path>
              </a:pathLst>
            </a:custGeom>
            <a:solidFill>
              <a:srgbClr val="ACE0F8"/>
            </a:solidFill>
          </p:spPr>
          <p:txBody>
            <a:bodyPr wrap="square" lIns="0" tIns="0" rIns="0" bIns="0" rtlCol="0" anchor="ctr">
              <a:noAutofit/>
            </a:bodyPr>
            <a:lstStyle/>
            <a:p>
              <a:pPr algn="ctr"/>
              <a:r>
                <a:rPr lang="es-ES" sz="800" b="1" dirty="0">
                  <a:latin typeface="Malgun Gothic" panose="020B0503020000020004" pitchFamily="34" charset="-127"/>
                  <a:ea typeface="Malgun Gothic" panose="020B0503020000020004" pitchFamily="34" charset="-127"/>
                </a:rPr>
                <a:t>Categoría</a:t>
              </a:r>
            </a:p>
          </p:txBody>
        </p:sp>
        <p:sp>
          <p:nvSpPr>
            <p:cNvPr id="36" name="object 36"/>
            <p:cNvSpPr/>
            <p:nvPr/>
          </p:nvSpPr>
          <p:spPr>
            <a:xfrm>
              <a:off x="1943100" y="2633268"/>
              <a:ext cx="1094397" cy="210350"/>
            </a:xfrm>
            <a:custGeom>
              <a:avLst/>
              <a:gdLst/>
              <a:ahLst/>
              <a:cxnLst/>
              <a:rect l="l" t="t" r="r" b="b"/>
              <a:pathLst>
                <a:path w="1094397" h="210350">
                  <a:moveTo>
                    <a:pt x="0" y="0"/>
                  </a:moveTo>
                  <a:lnTo>
                    <a:pt x="0" y="210350"/>
                  </a:lnTo>
                  <a:lnTo>
                    <a:pt x="1094397" y="210350"/>
                  </a:lnTo>
                  <a:lnTo>
                    <a:pt x="1094397" y="0"/>
                  </a:lnTo>
                  <a:lnTo>
                    <a:pt x="0" y="0"/>
                  </a:lnTo>
                  <a:close/>
                </a:path>
              </a:pathLst>
            </a:custGeom>
            <a:solidFill>
              <a:srgbClr val="ACE0F8"/>
            </a:solidFill>
          </p:spPr>
          <p:txBody>
            <a:bodyPr wrap="square" lIns="0" tIns="0" rIns="0" bIns="0" rtlCol="0">
              <a:noAutofit/>
            </a:bodyPr>
            <a:lstStyle/>
            <a:p>
              <a:endParaRPr/>
            </a:p>
          </p:txBody>
        </p:sp>
        <p:sp>
          <p:nvSpPr>
            <p:cNvPr id="37" name="object 37"/>
            <p:cNvSpPr/>
            <p:nvPr/>
          </p:nvSpPr>
          <p:spPr>
            <a:xfrm>
              <a:off x="3037497" y="2633268"/>
              <a:ext cx="1966518" cy="210350"/>
            </a:xfrm>
            <a:custGeom>
              <a:avLst/>
              <a:gdLst/>
              <a:ahLst/>
              <a:cxnLst/>
              <a:rect l="l" t="t" r="r" b="b"/>
              <a:pathLst>
                <a:path w="1966518" h="210350">
                  <a:moveTo>
                    <a:pt x="0" y="0"/>
                  </a:moveTo>
                  <a:lnTo>
                    <a:pt x="0" y="210350"/>
                  </a:lnTo>
                  <a:lnTo>
                    <a:pt x="1966518" y="210350"/>
                  </a:lnTo>
                  <a:lnTo>
                    <a:pt x="1966518" y="0"/>
                  </a:lnTo>
                  <a:lnTo>
                    <a:pt x="0" y="0"/>
                  </a:lnTo>
                  <a:close/>
                </a:path>
              </a:pathLst>
            </a:custGeom>
            <a:solidFill>
              <a:srgbClr val="ACE0F8"/>
            </a:solidFill>
          </p:spPr>
          <p:txBody>
            <a:bodyPr wrap="square" lIns="0" tIns="0" rIns="0" bIns="0" rtlCol="0" anchor="ctr">
              <a:noAutofit/>
            </a:bodyPr>
            <a:lstStyle/>
            <a:p>
              <a:pPr algn="ctr"/>
              <a:r>
                <a:rPr lang="es-ES" sz="800" b="1" dirty="0">
                  <a:latin typeface="Malgun Gothic" panose="020B0503020000020004" pitchFamily="34" charset="-127"/>
                  <a:ea typeface="Malgun Gothic" panose="020B0503020000020004" pitchFamily="34" charset="-127"/>
                </a:rPr>
                <a:t>Consecuencia</a:t>
              </a:r>
            </a:p>
          </p:txBody>
        </p:sp>
        <p:sp>
          <p:nvSpPr>
            <p:cNvPr id="38" name="object 38"/>
            <p:cNvSpPr/>
            <p:nvPr/>
          </p:nvSpPr>
          <p:spPr>
            <a:xfrm>
              <a:off x="772680" y="2843618"/>
              <a:ext cx="1170419" cy="439445"/>
            </a:xfrm>
            <a:custGeom>
              <a:avLst/>
              <a:gdLst/>
              <a:ahLst/>
              <a:cxnLst/>
              <a:rect l="l" t="t" r="r" b="b"/>
              <a:pathLst>
                <a:path w="1170419" h="439445">
                  <a:moveTo>
                    <a:pt x="0" y="0"/>
                  </a:moveTo>
                  <a:lnTo>
                    <a:pt x="0" y="439445"/>
                  </a:lnTo>
                  <a:lnTo>
                    <a:pt x="1170419" y="439445"/>
                  </a:lnTo>
                  <a:lnTo>
                    <a:pt x="1170419" y="0"/>
                  </a:lnTo>
                  <a:lnTo>
                    <a:pt x="0" y="0"/>
                  </a:lnTo>
                  <a:close/>
                </a:path>
              </a:pathLst>
            </a:custGeom>
            <a:solidFill>
              <a:srgbClr val="ACE0F8"/>
            </a:solidFill>
          </p:spPr>
          <p:txBody>
            <a:bodyPr wrap="square" lIns="0" tIns="0" rIns="0" bIns="0" rtlCol="0" anchor="ctr">
              <a:noAutofit/>
            </a:bodyPr>
            <a:lstStyle/>
            <a:p>
              <a:pPr algn="ctr"/>
              <a:r>
                <a:rPr lang="es-ES" sz="800" b="1" dirty="0">
                  <a:latin typeface="Malgun Gothic" panose="020B0503020000020004" pitchFamily="34" charset="-127"/>
                  <a:ea typeface="Malgun Gothic" panose="020B0503020000020004" pitchFamily="34" charset="-127"/>
                </a:rPr>
                <a:t>Pámpanos unidos a </a:t>
              </a:r>
            </a:p>
            <a:p>
              <a:pPr algn="ctr"/>
              <a:r>
                <a:rPr lang="es-ES" sz="800" b="1" dirty="0">
                  <a:latin typeface="Malgun Gothic" panose="020B0503020000020004" pitchFamily="34" charset="-127"/>
                  <a:ea typeface="Malgun Gothic" panose="020B0503020000020004" pitchFamily="34" charset="-127"/>
                </a:rPr>
                <a:t>un árbol</a:t>
              </a:r>
            </a:p>
          </p:txBody>
        </p:sp>
        <p:sp>
          <p:nvSpPr>
            <p:cNvPr id="39" name="object 39"/>
            <p:cNvSpPr/>
            <p:nvPr/>
          </p:nvSpPr>
          <p:spPr>
            <a:xfrm>
              <a:off x="1943100" y="2843618"/>
              <a:ext cx="1094397" cy="439445"/>
            </a:xfrm>
            <a:custGeom>
              <a:avLst/>
              <a:gdLst/>
              <a:ahLst/>
              <a:cxnLst/>
              <a:rect l="l" t="t" r="r" b="b"/>
              <a:pathLst>
                <a:path w="1094397" h="439445">
                  <a:moveTo>
                    <a:pt x="0" y="0"/>
                  </a:moveTo>
                  <a:lnTo>
                    <a:pt x="0" y="439445"/>
                  </a:lnTo>
                  <a:lnTo>
                    <a:pt x="1094397" y="439445"/>
                  </a:lnTo>
                  <a:lnTo>
                    <a:pt x="1094397" y="0"/>
                  </a:lnTo>
                  <a:lnTo>
                    <a:pt x="0" y="0"/>
                  </a:lnTo>
                  <a:close/>
                </a:path>
              </a:pathLst>
            </a:custGeom>
            <a:solidFill>
              <a:srgbClr val="ACE0F8"/>
            </a:solidFill>
          </p:spPr>
          <p:txBody>
            <a:bodyPr wrap="square" lIns="0" tIns="0" rIns="0" bIns="0" rtlCol="0" anchor="ctr">
              <a:noAutofit/>
            </a:bodyPr>
            <a:lstStyle/>
            <a:p>
              <a:pPr algn="ctr"/>
              <a:r>
                <a:rPr lang="es-ES" sz="600" dirty="0">
                  <a:latin typeface="Malgun Gothic" panose="020B0503020000020004" pitchFamily="34" charset="-127"/>
                  <a:ea typeface="Malgun Gothic" panose="020B0503020000020004" pitchFamily="34" charset="-127"/>
                </a:rPr>
                <a:t>El corazón y los pensamientos están fijos </a:t>
              </a:r>
            </a:p>
            <a:p>
              <a:pPr algn="ctr"/>
              <a:r>
                <a:rPr lang="es-ES" sz="600" dirty="0">
                  <a:latin typeface="Malgun Gothic" panose="020B0503020000020004" pitchFamily="34" charset="-127"/>
                  <a:ea typeface="Malgun Gothic" panose="020B0503020000020004" pitchFamily="34" charset="-127"/>
                </a:rPr>
                <a:t>en la Palabra y en la comunión</a:t>
              </a:r>
            </a:p>
          </p:txBody>
        </p:sp>
        <p:sp>
          <p:nvSpPr>
            <p:cNvPr id="40" name="object 40"/>
            <p:cNvSpPr/>
            <p:nvPr/>
          </p:nvSpPr>
          <p:spPr>
            <a:xfrm>
              <a:off x="3037497" y="2843618"/>
              <a:ext cx="1966518" cy="439445"/>
            </a:xfrm>
            <a:custGeom>
              <a:avLst/>
              <a:gdLst/>
              <a:ahLst/>
              <a:cxnLst/>
              <a:rect l="l" t="t" r="r" b="b"/>
              <a:pathLst>
                <a:path w="1966518" h="439445">
                  <a:moveTo>
                    <a:pt x="0" y="0"/>
                  </a:moveTo>
                  <a:lnTo>
                    <a:pt x="0" y="439445"/>
                  </a:lnTo>
                  <a:lnTo>
                    <a:pt x="1966518" y="439445"/>
                  </a:lnTo>
                  <a:lnTo>
                    <a:pt x="1966518" y="0"/>
                  </a:lnTo>
                  <a:lnTo>
                    <a:pt x="0" y="0"/>
                  </a:lnTo>
                  <a:close/>
                </a:path>
              </a:pathLst>
            </a:custGeom>
            <a:solidFill>
              <a:srgbClr val="ACE0F8"/>
            </a:solidFill>
          </p:spPr>
          <p:txBody>
            <a:bodyPr wrap="square" lIns="0" tIns="0" rIns="0" bIns="0" rtlCol="0" anchor="ctr">
              <a:noAutofit/>
            </a:bodyPr>
            <a:lstStyle/>
            <a:p>
              <a:pPr algn="ctr"/>
              <a:r>
                <a:rPr lang="es-ES" sz="600" dirty="0">
                  <a:latin typeface="Malgun Gothic" panose="020B0503020000020004" pitchFamily="34" charset="-127"/>
                  <a:ea typeface="Malgun Gothic" panose="020B0503020000020004" pitchFamily="34" charset="-127"/>
                </a:rPr>
                <a:t>Dan frutos</a:t>
              </a:r>
            </a:p>
            <a:p>
              <a:pPr algn="ctr"/>
              <a:r>
                <a:rPr lang="es-ES" sz="600" dirty="0">
                  <a:latin typeface="Malgun Gothic" panose="020B0503020000020004" pitchFamily="34" charset="-127"/>
                  <a:ea typeface="Malgun Gothic" panose="020B0503020000020004" pitchFamily="34" charset="-127"/>
                </a:rPr>
                <a:t>Reciben la respuesta de oración</a:t>
              </a:r>
            </a:p>
            <a:p>
              <a:pPr algn="ctr"/>
              <a:r>
                <a:rPr lang="es-ES" sz="600" dirty="0">
                  <a:latin typeface="Malgun Gothic" panose="020B0503020000020004" pitchFamily="34" charset="-127"/>
                  <a:ea typeface="Malgun Gothic" panose="020B0503020000020004" pitchFamily="34" charset="-127"/>
                </a:rPr>
                <a:t>Llenos de alegría</a:t>
              </a:r>
              <a:endParaRPr sz="600" dirty="0">
                <a:latin typeface="Malgun Gothic" panose="020B0503020000020004" pitchFamily="34" charset="-127"/>
                <a:ea typeface="Malgun Gothic" panose="020B0503020000020004" pitchFamily="34" charset="-127"/>
              </a:endParaRPr>
            </a:p>
          </p:txBody>
        </p:sp>
        <p:sp>
          <p:nvSpPr>
            <p:cNvPr id="41" name="object 41"/>
            <p:cNvSpPr/>
            <p:nvPr/>
          </p:nvSpPr>
          <p:spPr>
            <a:xfrm>
              <a:off x="772680" y="3283064"/>
              <a:ext cx="1170419" cy="625754"/>
            </a:xfrm>
            <a:custGeom>
              <a:avLst/>
              <a:gdLst/>
              <a:ahLst/>
              <a:cxnLst/>
              <a:rect l="l" t="t" r="r" b="b"/>
              <a:pathLst>
                <a:path w="1170419" h="625754">
                  <a:moveTo>
                    <a:pt x="0" y="0"/>
                  </a:moveTo>
                  <a:lnTo>
                    <a:pt x="0" y="625754"/>
                  </a:lnTo>
                  <a:lnTo>
                    <a:pt x="1170419" y="625754"/>
                  </a:lnTo>
                  <a:lnTo>
                    <a:pt x="1170419" y="0"/>
                  </a:lnTo>
                  <a:lnTo>
                    <a:pt x="0" y="0"/>
                  </a:lnTo>
                  <a:close/>
                </a:path>
              </a:pathLst>
            </a:custGeom>
            <a:solidFill>
              <a:srgbClr val="ACE0F8"/>
            </a:solidFill>
          </p:spPr>
          <p:txBody>
            <a:bodyPr wrap="square" lIns="0" tIns="0" rIns="0" bIns="0" rtlCol="0" anchor="ctr">
              <a:noAutofit/>
            </a:bodyPr>
            <a:lstStyle/>
            <a:p>
              <a:pPr algn="ctr"/>
              <a:r>
                <a:rPr lang="es-ES" sz="800" b="1" dirty="0">
                  <a:latin typeface="Malgun Gothic" panose="020B0503020000020004" pitchFamily="34" charset="-127"/>
                  <a:ea typeface="Malgun Gothic" panose="020B0503020000020004" pitchFamily="34" charset="-127"/>
                </a:rPr>
                <a:t>Pámpanos</a:t>
              </a:r>
            </a:p>
            <a:p>
              <a:pPr algn="ctr"/>
              <a:r>
                <a:rPr lang="es-ES" sz="800" b="1" dirty="0">
                  <a:latin typeface="Malgun Gothic" panose="020B0503020000020004" pitchFamily="34" charset="-127"/>
                  <a:ea typeface="Malgun Gothic" panose="020B0503020000020004" pitchFamily="34" charset="-127"/>
                </a:rPr>
                <a:t>caídos y secos</a:t>
              </a:r>
              <a:endParaRPr sz="800" b="1" dirty="0">
                <a:latin typeface="Malgun Gothic" panose="020B0503020000020004" pitchFamily="34" charset="-127"/>
                <a:ea typeface="Malgun Gothic" panose="020B0503020000020004" pitchFamily="34" charset="-127"/>
              </a:endParaRPr>
            </a:p>
          </p:txBody>
        </p:sp>
        <p:sp>
          <p:nvSpPr>
            <p:cNvPr id="42" name="object 42"/>
            <p:cNvSpPr/>
            <p:nvPr/>
          </p:nvSpPr>
          <p:spPr>
            <a:xfrm>
              <a:off x="1943100" y="3283064"/>
              <a:ext cx="1094397" cy="625754"/>
            </a:xfrm>
            <a:custGeom>
              <a:avLst/>
              <a:gdLst/>
              <a:ahLst/>
              <a:cxnLst/>
              <a:rect l="l" t="t" r="r" b="b"/>
              <a:pathLst>
                <a:path w="1094397" h="625754">
                  <a:moveTo>
                    <a:pt x="0" y="0"/>
                  </a:moveTo>
                  <a:lnTo>
                    <a:pt x="0" y="625754"/>
                  </a:lnTo>
                  <a:lnTo>
                    <a:pt x="1094397" y="625754"/>
                  </a:lnTo>
                  <a:lnTo>
                    <a:pt x="1094397" y="0"/>
                  </a:lnTo>
                  <a:lnTo>
                    <a:pt x="0" y="0"/>
                  </a:lnTo>
                  <a:close/>
                </a:path>
              </a:pathLst>
            </a:custGeom>
            <a:solidFill>
              <a:srgbClr val="ACE0F8"/>
            </a:solidFill>
          </p:spPr>
          <p:txBody>
            <a:bodyPr wrap="square" lIns="0" tIns="0" rIns="0" bIns="0" rtlCol="0" anchor="ctr">
              <a:noAutofit/>
            </a:bodyPr>
            <a:lstStyle/>
            <a:p>
              <a:pPr algn="ctr"/>
              <a:r>
                <a:rPr lang="es-ES" sz="600" dirty="0">
                  <a:latin typeface="Malgun Gothic" panose="020B0503020000020004" pitchFamily="34" charset="-127"/>
                  <a:ea typeface="Malgun Gothic" panose="020B0503020000020004" pitchFamily="34" charset="-127"/>
                </a:rPr>
                <a:t>Solo en cuerpo está en la iglesia, está lejos de la comunión</a:t>
              </a:r>
            </a:p>
          </p:txBody>
        </p:sp>
        <p:sp>
          <p:nvSpPr>
            <p:cNvPr id="43" name="object 43"/>
            <p:cNvSpPr/>
            <p:nvPr/>
          </p:nvSpPr>
          <p:spPr>
            <a:xfrm>
              <a:off x="3037497" y="3283064"/>
              <a:ext cx="1966518" cy="625754"/>
            </a:xfrm>
            <a:custGeom>
              <a:avLst/>
              <a:gdLst/>
              <a:ahLst/>
              <a:cxnLst/>
              <a:rect l="l" t="t" r="r" b="b"/>
              <a:pathLst>
                <a:path w="1966518" h="625754">
                  <a:moveTo>
                    <a:pt x="0" y="0"/>
                  </a:moveTo>
                  <a:lnTo>
                    <a:pt x="0" y="625754"/>
                  </a:lnTo>
                  <a:lnTo>
                    <a:pt x="1966518" y="625754"/>
                  </a:lnTo>
                  <a:lnTo>
                    <a:pt x="1966518" y="0"/>
                  </a:lnTo>
                  <a:lnTo>
                    <a:pt x="0" y="0"/>
                  </a:lnTo>
                  <a:close/>
                </a:path>
              </a:pathLst>
            </a:custGeom>
            <a:solidFill>
              <a:srgbClr val="ACE0F8"/>
            </a:solidFill>
          </p:spPr>
          <p:txBody>
            <a:bodyPr wrap="square" lIns="0" tIns="0" rIns="0" bIns="0" rtlCol="0" anchor="ctr">
              <a:noAutofit/>
            </a:bodyPr>
            <a:lstStyle/>
            <a:p>
              <a:pPr algn="ctr"/>
              <a:r>
                <a:rPr lang="es-ES" sz="600" dirty="0">
                  <a:latin typeface="Malgun Gothic" panose="020B0503020000020004" pitchFamily="34" charset="-127"/>
                  <a:ea typeface="Malgun Gothic" panose="020B0503020000020004" pitchFamily="34" charset="-127"/>
                </a:rPr>
                <a:t>No solo no tiene crecimiento ni fruto, </a:t>
              </a:r>
            </a:p>
            <a:p>
              <a:pPr algn="ctr"/>
              <a:r>
                <a:rPr lang="es-ES" sz="600" dirty="0">
                  <a:latin typeface="Malgun Gothic" panose="020B0503020000020004" pitchFamily="34" charset="-127"/>
                  <a:ea typeface="Malgun Gothic" panose="020B0503020000020004" pitchFamily="34" charset="-127"/>
                </a:rPr>
                <a:t>sino que también olvida su deber </a:t>
              </a:r>
            </a:p>
            <a:p>
              <a:pPr algn="ctr"/>
              <a:r>
                <a:rPr lang="es-ES" sz="600" dirty="0">
                  <a:latin typeface="Malgun Gothic" panose="020B0503020000020004" pitchFamily="34" charset="-127"/>
                  <a:ea typeface="Malgun Gothic" panose="020B0503020000020004" pitchFamily="34" charset="-127"/>
                </a:rPr>
                <a:t>y vive una vida que oculta la luz </a:t>
              </a:r>
            </a:p>
            <a:p>
              <a:pPr algn="ctr"/>
              <a:r>
                <a:rPr lang="es-ES" sz="600" dirty="0">
                  <a:latin typeface="Malgun Gothic" panose="020B0503020000020004" pitchFamily="34" charset="-127"/>
                  <a:ea typeface="Malgun Gothic" panose="020B0503020000020004" pitchFamily="34" charset="-127"/>
                </a:rPr>
                <a:t>(reproche y vergüenza)</a:t>
              </a:r>
              <a:endParaRPr sz="600" dirty="0">
                <a:latin typeface="Malgun Gothic" panose="020B0503020000020004" pitchFamily="34" charset="-127"/>
                <a:ea typeface="Malgun Gothic" panose="020B0503020000020004" pitchFamily="34" charset="-127"/>
              </a:endParaRPr>
            </a:p>
          </p:txBody>
        </p:sp>
        <p:sp>
          <p:nvSpPr>
            <p:cNvPr id="44" name="object 44"/>
            <p:cNvSpPr/>
            <p:nvPr/>
          </p:nvSpPr>
          <p:spPr>
            <a:xfrm>
              <a:off x="769499" y="2633272"/>
              <a:ext cx="1173594" cy="0"/>
            </a:xfrm>
            <a:custGeom>
              <a:avLst/>
              <a:gdLst/>
              <a:ahLst/>
              <a:cxnLst/>
              <a:rect l="l" t="t" r="r" b="b"/>
              <a:pathLst>
                <a:path w="1173594">
                  <a:moveTo>
                    <a:pt x="0" y="0"/>
                  </a:moveTo>
                  <a:lnTo>
                    <a:pt x="1173594" y="0"/>
                  </a:lnTo>
                </a:path>
              </a:pathLst>
            </a:custGeom>
            <a:ln w="6350">
              <a:solidFill>
                <a:srgbClr val="FDFDFD"/>
              </a:solidFill>
            </a:ln>
          </p:spPr>
          <p:txBody>
            <a:bodyPr wrap="square" lIns="0" tIns="0" rIns="0" bIns="0" rtlCol="0">
              <a:noAutofit/>
            </a:bodyPr>
            <a:lstStyle/>
            <a:p>
              <a:endParaRPr/>
            </a:p>
          </p:txBody>
        </p:sp>
        <p:sp>
          <p:nvSpPr>
            <p:cNvPr id="45" name="object 45"/>
            <p:cNvSpPr/>
            <p:nvPr/>
          </p:nvSpPr>
          <p:spPr>
            <a:xfrm>
              <a:off x="772674" y="2636441"/>
              <a:ext cx="0" cy="204000"/>
            </a:xfrm>
            <a:custGeom>
              <a:avLst/>
              <a:gdLst/>
              <a:ahLst/>
              <a:cxnLst/>
              <a:rect l="l" t="t" r="r" b="b"/>
              <a:pathLst>
                <a:path h="204000">
                  <a:moveTo>
                    <a:pt x="0" y="204000"/>
                  </a:moveTo>
                  <a:lnTo>
                    <a:pt x="0" y="0"/>
                  </a:lnTo>
                </a:path>
              </a:pathLst>
            </a:custGeom>
            <a:ln w="6350">
              <a:solidFill>
                <a:srgbClr val="FDFDFD"/>
              </a:solidFill>
            </a:ln>
          </p:spPr>
          <p:txBody>
            <a:bodyPr wrap="square" lIns="0" tIns="0" rIns="0" bIns="0" rtlCol="0">
              <a:noAutofit/>
            </a:bodyPr>
            <a:lstStyle/>
            <a:p>
              <a:endParaRPr/>
            </a:p>
          </p:txBody>
        </p:sp>
        <p:sp>
          <p:nvSpPr>
            <p:cNvPr id="46" name="object 46"/>
            <p:cNvSpPr/>
            <p:nvPr/>
          </p:nvSpPr>
          <p:spPr>
            <a:xfrm>
              <a:off x="1943100" y="2633272"/>
              <a:ext cx="1094397" cy="0"/>
            </a:xfrm>
            <a:custGeom>
              <a:avLst/>
              <a:gdLst/>
              <a:ahLst/>
              <a:cxnLst/>
              <a:rect l="l" t="t" r="r" b="b"/>
              <a:pathLst>
                <a:path w="1094397">
                  <a:moveTo>
                    <a:pt x="0" y="0"/>
                  </a:moveTo>
                  <a:lnTo>
                    <a:pt x="1094397" y="0"/>
                  </a:lnTo>
                </a:path>
              </a:pathLst>
            </a:custGeom>
            <a:ln w="6350">
              <a:solidFill>
                <a:srgbClr val="FDFDFD"/>
              </a:solidFill>
            </a:ln>
          </p:spPr>
          <p:txBody>
            <a:bodyPr wrap="square" lIns="0" tIns="0" rIns="0" bIns="0" rtlCol="0">
              <a:noAutofit/>
            </a:bodyPr>
            <a:lstStyle/>
            <a:p>
              <a:endParaRPr/>
            </a:p>
          </p:txBody>
        </p:sp>
        <p:sp>
          <p:nvSpPr>
            <p:cNvPr id="47" name="object 47"/>
            <p:cNvSpPr/>
            <p:nvPr/>
          </p:nvSpPr>
          <p:spPr>
            <a:xfrm>
              <a:off x="1943100" y="2636441"/>
              <a:ext cx="0" cy="204000"/>
            </a:xfrm>
            <a:custGeom>
              <a:avLst/>
              <a:gdLst/>
              <a:ahLst/>
              <a:cxnLst/>
              <a:rect l="l" t="t" r="r" b="b"/>
              <a:pathLst>
                <a:path h="204000">
                  <a:moveTo>
                    <a:pt x="0" y="204000"/>
                  </a:moveTo>
                  <a:lnTo>
                    <a:pt x="0" y="0"/>
                  </a:lnTo>
                </a:path>
              </a:pathLst>
            </a:custGeom>
            <a:ln w="6350">
              <a:solidFill>
                <a:srgbClr val="FDFDFD"/>
              </a:solidFill>
            </a:ln>
          </p:spPr>
          <p:txBody>
            <a:bodyPr wrap="square" lIns="0" tIns="0" rIns="0" bIns="0" rtlCol="0">
              <a:noAutofit/>
            </a:bodyPr>
            <a:lstStyle/>
            <a:p>
              <a:endParaRPr/>
            </a:p>
          </p:txBody>
        </p:sp>
        <p:sp>
          <p:nvSpPr>
            <p:cNvPr id="48" name="object 48"/>
            <p:cNvSpPr/>
            <p:nvPr/>
          </p:nvSpPr>
          <p:spPr>
            <a:xfrm>
              <a:off x="3037499" y="2633272"/>
              <a:ext cx="1969693" cy="0"/>
            </a:xfrm>
            <a:custGeom>
              <a:avLst/>
              <a:gdLst/>
              <a:ahLst/>
              <a:cxnLst/>
              <a:rect l="l" t="t" r="r" b="b"/>
              <a:pathLst>
                <a:path w="1969693">
                  <a:moveTo>
                    <a:pt x="0" y="0"/>
                  </a:moveTo>
                  <a:lnTo>
                    <a:pt x="1969693" y="0"/>
                  </a:lnTo>
                </a:path>
              </a:pathLst>
            </a:custGeom>
            <a:ln w="6350">
              <a:solidFill>
                <a:srgbClr val="FDFDFD"/>
              </a:solidFill>
            </a:ln>
          </p:spPr>
          <p:txBody>
            <a:bodyPr wrap="square" lIns="0" tIns="0" rIns="0" bIns="0" rtlCol="0">
              <a:noAutofit/>
            </a:bodyPr>
            <a:lstStyle/>
            <a:p>
              <a:endParaRPr/>
            </a:p>
          </p:txBody>
        </p:sp>
        <p:sp>
          <p:nvSpPr>
            <p:cNvPr id="49" name="object 49"/>
            <p:cNvSpPr/>
            <p:nvPr/>
          </p:nvSpPr>
          <p:spPr>
            <a:xfrm>
              <a:off x="3037499" y="2636441"/>
              <a:ext cx="0" cy="204000"/>
            </a:xfrm>
            <a:custGeom>
              <a:avLst/>
              <a:gdLst/>
              <a:ahLst/>
              <a:cxnLst/>
              <a:rect l="l" t="t" r="r" b="b"/>
              <a:pathLst>
                <a:path h="204000">
                  <a:moveTo>
                    <a:pt x="0" y="204000"/>
                  </a:moveTo>
                  <a:lnTo>
                    <a:pt x="0" y="0"/>
                  </a:lnTo>
                </a:path>
              </a:pathLst>
            </a:custGeom>
            <a:ln w="6350">
              <a:solidFill>
                <a:srgbClr val="FDFDFD"/>
              </a:solidFill>
            </a:ln>
          </p:spPr>
          <p:txBody>
            <a:bodyPr wrap="square" lIns="0" tIns="0" rIns="0" bIns="0" rtlCol="0">
              <a:noAutofit/>
            </a:bodyPr>
            <a:lstStyle/>
            <a:p>
              <a:endParaRPr/>
            </a:p>
          </p:txBody>
        </p:sp>
        <p:sp>
          <p:nvSpPr>
            <p:cNvPr id="50" name="object 50"/>
            <p:cNvSpPr/>
            <p:nvPr/>
          </p:nvSpPr>
          <p:spPr>
            <a:xfrm>
              <a:off x="5004017" y="2636441"/>
              <a:ext cx="0" cy="204000"/>
            </a:xfrm>
            <a:custGeom>
              <a:avLst/>
              <a:gdLst/>
              <a:ahLst/>
              <a:cxnLst/>
              <a:rect l="l" t="t" r="r" b="b"/>
              <a:pathLst>
                <a:path h="204000">
                  <a:moveTo>
                    <a:pt x="0" y="204000"/>
                  </a:moveTo>
                  <a:lnTo>
                    <a:pt x="0" y="0"/>
                  </a:lnTo>
                </a:path>
              </a:pathLst>
            </a:custGeom>
            <a:ln w="6350">
              <a:solidFill>
                <a:srgbClr val="FDFDFD"/>
              </a:solidFill>
            </a:ln>
          </p:spPr>
          <p:txBody>
            <a:bodyPr wrap="square" lIns="0" tIns="0" rIns="0" bIns="0" rtlCol="0">
              <a:noAutofit/>
            </a:bodyPr>
            <a:lstStyle/>
            <a:p>
              <a:endParaRPr/>
            </a:p>
          </p:txBody>
        </p:sp>
        <p:sp>
          <p:nvSpPr>
            <p:cNvPr id="51" name="object 51"/>
            <p:cNvSpPr/>
            <p:nvPr/>
          </p:nvSpPr>
          <p:spPr>
            <a:xfrm>
              <a:off x="769499" y="2843616"/>
              <a:ext cx="1173594" cy="0"/>
            </a:xfrm>
            <a:custGeom>
              <a:avLst/>
              <a:gdLst/>
              <a:ahLst/>
              <a:cxnLst/>
              <a:rect l="l" t="t" r="r" b="b"/>
              <a:pathLst>
                <a:path w="1173594">
                  <a:moveTo>
                    <a:pt x="0" y="0"/>
                  </a:moveTo>
                  <a:lnTo>
                    <a:pt x="1173594" y="0"/>
                  </a:lnTo>
                </a:path>
              </a:pathLst>
            </a:custGeom>
            <a:ln w="6350">
              <a:solidFill>
                <a:srgbClr val="FDFDFD"/>
              </a:solidFill>
            </a:ln>
          </p:spPr>
          <p:txBody>
            <a:bodyPr wrap="square" lIns="0" tIns="0" rIns="0" bIns="0" rtlCol="0">
              <a:noAutofit/>
            </a:bodyPr>
            <a:lstStyle/>
            <a:p>
              <a:endParaRPr/>
            </a:p>
          </p:txBody>
        </p:sp>
        <p:sp>
          <p:nvSpPr>
            <p:cNvPr id="52" name="object 52"/>
            <p:cNvSpPr/>
            <p:nvPr/>
          </p:nvSpPr>
          <p:spPr>
            <a:xfrm>
              <a:off x="772674" y="2846797"/>
              <a:ext cx="0" cy="433095"/>
            </a:xfrm>
            <a:custGeom>
              <a:avLst/>
              <a:gdLst/>
              <a:ahLst/>
              <a:cxnLst/>
              <a:rect l="l" t="t" r="r" b="b"/>
              <a:pathLst>
                <a:path h="433095">
                  <a:moveTo>
                    <a:pt x="0" y="433095"/>
                  </a:moveTo>
                  <a:lnTo>
                    <a:pt x="0" y="0"/>
                  </a:lnTo>
                </a:path>
              </a:pathLst>
            </a:custGeom>
            <a:ln w="6350">
              <a:solidFill>
                <a:srgbClr val="FDFDFD"/>
              </a:solidFill>
            </a:ln>
          </p:spPr>
          <p:txBody>
            <a:bodyPr wrap="square" lIns="0" tIns="0" rIns="0" bIns="0" rtlCol="0">
              <a:noAutofit/>
            </a:bodyPr>
            <a:lstStyle/>
            <a:p>
              <a:endParaRPr/>
            </a:p>
          </p:txBody>
        </p:sp>
        <p:sp>
          <p:nvSpPr>
            <p:cNvPr id="53" name="object 53"/>
            <p:cNvSpPr/>
            <p:nvPr/>
          </p:nvSpPr>
          <p:spPr>
            <a:xfrm>
              <a:off x="1943100" y="2843616"/>
              <a:ext cx="1094397" cy="0"/>
            </a:xfrm>
            <a:custGeom>
              <a:avLst/>
              <a:gdLst/>
              <a:ahLst/>
              <a:cxnLst/>
              <a:rect l="l" t="t" r="r" b="b"/>
              <a:pathLst>
                <a:path w="1094397">
                  <a:moveTo>
                    <a:pt x="0" y="0"/>
                  </a:moveTo>
                  <a:lnTo>
                    <a:pt x="1094397" y="0"/>
                  </a:lnTo>
                </a:path>
              </a:pathLst>
            </a:custGeom>
            <a:ln w="6350">
              <a:solidFill>
                <a:srgbClr val="FDFDFD"/>
              </a:solidFill>
            </a:ln>
          </p:spPr>
          <p:txBody>
            <a:bodyPr wrap="square" lIns="0" tIns="0" rIns="0" bIns="0" rtlCol="0">
              <a:noAutofit/>
            </a:bodyPr>
            <a:lstStyle/>
            <a:p>
              <a:endParaRPr/>
            </a:p>
          </p:txBody>
        </p:sp>
        <p:sp>
          <p:nvSpPr>
            <p:cNvPr id="54" name="object 54"/>
            <p:cNvSpPr/>
            <p:nvPr/>
          </p:nvSpPr>
          <p:spPr>
            <a:xfrm>
              <a:off x="1943100" y="2846797"/>
              <a:ext cx="0" cy="433095"/>
            </a:xfrm>
            <a:custGeom>
              <a:avLst/>
              <a:gdLst/>
              <a:ahLst/>
              <a:cxnLst/>
              <a:rect l="l" t="t" r="r" b="b"/>
              <a:pathLst>
                <a:path h="433095">
                  <a:moveTo>
                    <a:pt x="0" y="433095"/>
                  </a:moveTo>
                  <a:lnTo>
                    <a:pt x="0" y="0"/>
                  </a:lnTo>
                </a:path>
              </a:pathLst>
            </a:custGeom>
            <a:ln w="6350">
              <a:solidFill>
                <a:srgbClr val="FDFDFD"/>
              </a:solidFill>
            </a:ln>
          </p:spPr>
          <p:txBody>
            <a:bodyPr wrap="square" lIns="0" tIns="0" rIns="0" bIns="0" rtlCol="0">
              <a:noAutofit/>
            </a:bodyPr>
            <a:lstStyle/>
            <a:p>
              <a:endParaRPr/>
            </a:p>
          </p:txBody>
        </p:sp>
        <p:sp>
          <p:nvSpPr>
            <p:cNvPr id="55" name="object 55"/>
            <p:cNvSpPr/>
            <p:nvPr/>
          </p:nvSpPr>
          <p:spPr>
            <a:xfrm>
              <a:off x="3037499" y="2843616"/>
              <a:ext cx="1969693" cy="0"/>
            </a:xfrm>
            <a:custGeom>
              <a:avLst/>
              <a:gdLst/>
              <a:ahLst/>
              <a:cxnLst/>
              <a:rect l="l" t="t" r="r" b="b"/>
              <a:pathLst>
                <a:path w="1969693">
                  <a:moveTo>
                    <a:pt x="0" y="0"/>
                  </a:moveTo>
                  <a:lnTo>
                    <a:pt x="1969693" y="0"/>
                  </a:lnTo>
                </a:path>
              </a:pathLst>
            </a:custGeom>
            <a:ln w="6350">
              <a:solidFill>
                <a:srgbClr val="FDFDFD"/>
              </a:solidFill>
            </a:ln>
          </p:spPr>
          <p:txBody>
            <a:bodyPr wrap="square" lIns="0" tIns="0" rIns="0" bIns="0" rtlCol="0">
              <a:noAutofit/>
            </a:bodyPr>
            <a:lstStyle/>
            <a:p>
              <a:endParaRPr/>
            </a:p>
          </p:txBody>
        </p:sp>
        <p:sp>
          <p:nvSpPr>
            <p:cNvPr id="56" name="object 56"/>
            <p:cNvSpPr/>
            <p:nvPr/>
          </p:nvSpPr>
          <p:spPr>
            <a:xfrm>
              <a:off x="3037499" y="2846797"/>
              <a:ext cx="0" cy="433095"/>
            </a:xfrm>
            <a:custGeom>
              <a:avLst/>
              <a:gdLst/>
              <a:ahLst/>
              <a:cxnLst/>
              <a:rect l="l" t="t" r="r" b="b"/>
              <a:pathLst>
                <a:path h="433095">
                  <a:moveTo>
                    <a:pt x="0" y="433095"/>
                  </a:moveTo>
                  <a:lnTo>
                    <a:pt x="0" y="0"/>
                  </a:lnTo>
                </a:path>
              </a:pathLst>
            </a:custGeom>
            <a:ln w="6350">
              <a:solidFill>
                <a:srgbClr val="FDFDFD"/>
              </a:solidFill>
            </a:ln>
          </p:spPr>
          <p:txBody>
            <a:bodyPr wrap="square" lIns="0" tIns="0" rIns="0" bIns="0" rtlCol="0">
              <a:noAutofit/>
            </a:bodyPr>
            <a:lstStyle/>
            <a:p>
              <a:endParaRPr/>
            </a:p>
          </p:txBody>
        </p:sp>
        <p:sp>
          <p:nvSpPr>
            <p:cNvPr id="57" name="object 57"/>
            <p:cNvSpPr/>
            <p:nvPr/>
          </p:nvSpPr>
          <p:spPr>
            <a:xfrm>
              <a:off x="5004017" y="2846797"/>
              <a:ext cx="0" cy="433095"/>
            </a:xfrm>
            <a:custGeom>
              <a:avLst/>
              <a:gdLst/>
              <a:ahLst/>
              <a:cxnLst/>
              <a:rect l="l" t="t" r="r" b="b"/>
              <a:pathLst>
                <a:path h="433095">
                  <a:moveTo>
                    <a:pt x="0" y="433095"/>
                  </a:moveTo>
                  <a:lnTo>
                    <a:pt x="0" y="0"/>
                  </a:lnTo>
                </a:path>
              </a:pathLst>
            </a:custGeom>
            <a:ln w="6350">
              <a:solidFill>
                <a:srgbClr val="FDFDFD"/>
              </a:solidFill>
            </a:ln>
          </p:spPr>
          <p:txBody>
            <a:bodyPr wrap="square" lIns="0" tIns="0" rIns="0" bIns="0" rtlCol="0">
              <a:noAutofit/>
            </a:bodyPr>
            <a:lstStyle/>
            <a:p>
              <a:endParaRPr/>
            </a:p>
          </p:txBody>
        </p:sp>
        <p:sp>
          <p:nvSpPr>
            <p:cNvPr id="58" name="object 58"/>
            <p:cNvSpPr/>
            <p:nvPr/>
          </p:nvSpPr>
          <p:spPr>
            <a:xfrm>
              <a:off x="769499" y="3283068"/>
              <a:ext cx="1173594" cy="0"/>
            </a:xfrm>
            <a:custGeom>
              <a:avLst/>
              <a:gdLst/>
              <a:ahLst/>
              <a:cxnLst/>
              <a:rect l="l" t="t" r="r" b="b"/>
              <a:pathLst>
                <a:path w="1173594">
                  <a:moveTo>
                    <a:pt x="0" y="0"/>
                  </a:moveTo>
                  <a:lnTo>
                    <a:pt x="1173594" y="0"/>
                  </a:lnTo>
                </a:path>
              </a:pathLst>
            </a:custGeom>
            <a:ln w="6350">
              <a:solidFill>
                <a:srgbClr val="FDFDFD"/>
              </a:solidFill>
            </a:ln>
          </p:spPr>
          <p:txBody>
            <a:bodyPr wrap="square" lIns="0" tIns="0" rIns="0" bIns="0" rtlCol="0">
              <a:noAutofit/>
            </a:bodyPr>
            <a:lstStyle/>
            <a:p>
              <a:endParaRPr/>
            </a:p>
          </p:txBody>
        </p:sp>
        <p:sp>
          <p:nvSpPr>
            <p:cNvPr id="59" name="object 59"/>
            <p:cNvSpPr/>
            <p:nvPr/>
          </p:nvSpPr>
          <p:spPr>
            <a:xfrm>
              <a:off x="772674" y="3286240"/>
              <a:ext cx="0" cy="619404"/>
            </a:xfrm>
            <a:custGeom>
              <a:avLst/>
              <a:gdLst/>
              <a:ahLst/>
              <a:cxnLst/>
              <a:rect l="l" t="t" r="r" b="b"/>
              <a:pathLst>
                <a:path h="619404">
                  <a:moveTo>
                    <a:pt x="0" y="619404"/>
                  </a:moveTo>
                  <a:lnTo>
                    <a:pt x="0" y="0"/>
                  </a:lnTo>
                </a:path>
              </a:pathLst>
            </a:custGeom>
            <a:ln w="6350">
              <a:solidFill>
                <a:srgbClr val="FDFDFD"/>
              </a:solidFill>
            </a:ln>
          </p:spPr>
          <p:txBody>
            <a:bodyPr wrap="square" lIns="0" tIns="0" rIns="0" bIns="0" rtlCol="0">
              <a:noAutofit/>
            </a:bodyPr>
            <a:lstStyle/>
            <a:p>
              <a:endParaRPr/>
            </a:p>
          </p:txBody>
        </p:sp>
        <p:sp>
          <p:nvSpPr>
            <p:cNvPr id="60" name="object 60"/>
            <p:cNvSpPr/>
            <p:nvPr/>
          </p:nvSpPr>
          <p:spPr>
            <a:xfrm>
              <a:off x="1943100" y="3283068"/>
              <a:ext cx="1094397" cy="0"/>
            </a:xfrm>
            <a:custGeom>
              <a:avLst/>
              <a:gdLst/>
              <a:ahLst/>
              <a:cxnLst/>
              <a:rect l="l" t="t" r="r" b="b"/>
              <a:pathLst>
                <a:path w="1094397">
                  <a:moveTo>
                    <a:pt x="0" y="0"/>
                  </a:moveTo>
                  <a:lnTo>
                    <a:pt x="1094397" y="0"/>
                  </a:lnTo>
                </a:path>
              </a:pathLst>
            </a:custGeom>
            <a:ln w="6350">
              <a:solidFill>
                <a:srgbClr val="FDFDFD"/>
              </a:solidFill>
            </a:ln>
          </p:spPr>
          <p:txBody>
            <a:bodyPr wrap="square" lIns="0" tIns="0" rIns="0" bIns="0" rtlCol="0">
              <a:noAutofit/>
            </a:bodyPr>
            <a:lstStyle/>
            <a:p>
              <a:endParaRPr/>
            </a:p>
          </p:txBody>
        </p:sp>
        <p:sp>
          <p:nvSpPr>
            <p:cNvPr id="61" name="object 61"/>
            <p:cNvSpPr/>
            <p:nvPr/>
          </p:nvSpPr>
          <p:spPr>
            <a:xfrm>
              <a:off x="1943100" y="3286240"/>
              <a:ext cx="0" cy="619404"/>
            </a:xfrm>
            <a:custGeom>
              <a:avLst/>
              <a:gdLst/>
              <a:ahLst/>
              <a:cxnLst/>
              <a:rect l="l" t="t" r="r" b="b"/>
              <a:pathLst>
                <a:path h="619404">
                  <a:moveTo>
                    <a:pt x="0" y="619404"/>
                  </a:moveTo>
                  <a:lnTo>
                    <a:pt x="0" y="0"/>
                  </a:lnTo>
                </a:path>
              </a:pathLst>
            </a:custGeom>
            <a:ln w="6350">
              <a:solidFill>
                <a:srgbClr val="FDFDFD"/>
              </a:solidFill>
            </a:ln>
          </p:spPr>
          <p:txBody>
            <a:bodyPr wrap="square" lIns="0" tIns="0" rIns="0" bIns="0" rtlCol="0">
              <a:noAutofit/>
            </a:bodyPr>
            <a:lstStyle/>
            <a:p>
              <a:endParaRPr/>
            </a:p>
          </p:txBody>
        </p:sp>
        <p:sp>
          <p:nvSpPr>
            <p:cNvPr id="62" name="object 62"/>
            <p:cNvSpPr/>
            <p:nvPr/>
          </p:nvSpPr>
          <p:spPr>
            <a:xfrm>
              <a:off x="3037499" y="3283068"/>
              <a:ext cx="1969693" cy="0"/>
            </a:xfrm>
            <a:custGeom>
              <a:avLst/>
              <a:gdLst/>
              <a:ahLst/>
              <a:cxnLst/>
              <a:rect l="l" t="t" r="r" b="b"/>
              <a:pathLst>
                <a:path w="1969693">
                  <a:moveTo>
                    <a:pt x="0" y="0"/>
                  </a:moveTo>
                  <a:lnTo>
                    <a:pt x="1969693" y="0"/>
                  </a:lnTo>
                </a:path>
              </a:pathLst>
            </a:custGeom>
            <a:ln w="6350">
              <a:solidFill>
                <a:srgbClr val="FDFDFD"/>
              </a:solidFill>
            </a:ln>
          </p:spPr>
          <p:txBody>
            <a:bodyPr wrap="square" lIns="0" tIns="0" rIns="0" bIns="0" rtlCol="0">
              <a:noAutofit/>
            </a:bodyPr>
            <a:lstStyle/>
            <a:p>
              <a:endParaRPr/>
            </a:p>
          </p:txBody>
        </p:sp>
        <p:sp>
          <p:nvSpPr>
            <p:cNvPr id="63" name="object 63"/>
            <p:cNvSpPr/>
            <p:nvPr/>
          </p:nvSpPr>
          <p:spPr>
            <a:xfrm>
              <a:off x="3037499" y="3286240"/>
              <a:ext cx="0" cy="619404"/>
            </a:xfrm>
            <a:custGeom>
              <a:avLst/>
              <a:gdLst/>
              <a:ahLst/>
              <a:cxnLst/>
              <a:rect l="l" t="t" r="r" b="b"/>
              <a:pathLst>
                <a:path h="619404">
                  <a:moveTo>
                    <a:pt x="0" y="619404"/>
                  </a:moveTo>
                  <a:lnTo>
                    <a:pt x="0" y="0"/>
                  </a:lnTo>
                </a:path>
              </a:pathLst>
            </a:custGeom>
            <a:ln w="6350">
              <a:solidFill>
                <a:srgbClr val="FDFDFD"/>
              </a:solidFill>
            </a:ln>
          </p:spPr>
          <p:txBody>
            <a:bodyPr wrap="square" lIns="0" tIns="0" rIns="0" bIns="0" rtlCol="0">
              <a:noAutofit/>
            </a:bodyPr>
            <a:lstStyle/>
            <a:p>
              <a:endParaRPr/>
            </a:p>
          </p:txBody>
        </p:sp>
        <p:sp>
          <p:nvSpPr>
            <p:cNvPr id="64" name="object 64"/>
            <p:cNvSpPr/>
            <p:nvPr/>
          </p:nvSpPr>
          <p:spPr>
            <a:xfrm>
              <a:off x="5004017" y="3286240"/>
              <a:ext cx="0" cy="619404"/>
            </a:xfrm>
            <a:custGeom>
              <a:avLst/>
              <a:gdLst/>
              <a:ahLst/>
              <a:cxnLst/>
              <a:rect l="l" t="t" r="r" b="b"/>
              <a:pathLst>
                <a:path h="619404">
                  <a:moveTo>
                    <a:pt x="0" y="619404"/>
                  </a:moveTo>
                  <a:lnTo>
                    <a:pt x="0" y="0"/>
                  </a:lnTo>
                </a:path>
              </a:pathLst>
            </a:custGeom>
            <a:ln w="6350">
              <a:solidFill>
                <a:srgbClr val="FDFDFD"/>
              </a:solidFill>
            </a:ln>
          </p:spPr>
          <p:txBody>
            <a:bodyPr wrap="square" lIns="0" tIns="0" rIns="0" bIns="0" rtlCol="0">
              <a:noAutofit/>
            </a:bodyPr>
            <a:lstStyle/>
            <a:p>
              <a:endParaRPr/>
            </a:p>
          </p:txBody>
        </p:sp>
        <p:sp>
          <p:nvSpPr>
            <p:cNvPr id="65" name="object 65"/>
            <p:cNvSpPr/>
            <p:nvPr/>
          </p:nvSpPr>
          <p:spPr>
            <a:xfrm>
              <a:off x="769499" y="3908819"/>
              <a:ext cx="1173594" cy="0"/>
            </a:xfrm>
            <a:custGeom>
              <a:avLst/>
              <a:gdLst/>
              <a:ahLst/>
              <a:cxnLst/>
              <a:rect l="l" t="t" r="r" b="b"/>
              <a:pathLst>
                <a:path w="1173594">
                  <a:moveTo>
                    <a:pt x="0" y="0"/>
                  </a:moveTo>
                  <a:lnTo>
                    <a:pt x="1173594" y="0"/>
                  </a:lnTo>
                </a:path>
              </a:pathLst>
            </a:custGeom>
            <a:ln w="6350">
              <a:solidFill>
                <a:srgbClr val="FDFDFD"/>
              </a:solidFill>
            </a:ln>
          </p:spPr>
          <p:txBody>
            <a:bodyPr wrap="square" lIns="0" tIns="0" rIns="0" bIns="0" rtlCol="0">
              <a:noAutofit/>
            </a:bodyPr>
            <a:lstStyle/>
            <a:p>
              <a:endParaRPr/>
            </a:p>
          </p:txBody>
        </p:sp>
        <p:sp>
          <p:nvSpPr>
            <p:cNvPr id="66" name="object 66"/>
            <p:cNvSpPr/>
            <p:nvPr/>
          </p:nvSpPr>
          <p:spPr>
            <a:xfrm>
              <a:off x="1943100" y="3908819"/>
              <a:ext cx="1094397" cy="0"/>
            </a:xfrm>
            <a:custGeom>
              <a:avLst/>
              <a:gdLst/>
              <a:ahLst/>
              <a:cxnLst/>
              <a:rect l="l" t="t" r="r" b="b"/>
              <a:pathLst>
                <a:path w="1094397">
                  <a:moveTo>
                    <a:pt x="0" y="0"/>
                  </a:moveTo>
                  <a:lnTo>
                    <a:pt x="1094397" y="0"/>
                  </a:lnTo>
                </a:path>
              </a:pathLst>
            </a:custGeom>
            <a:ln w="6350">
              <a:solidFill>
                <a:srgbClr val="FDFDFD"/>
              </a:solidFill>
            </a:ln>
          </p:spPr>
          <p:txBody>
            <a:bodyPr wrap="square" lIns="0" tIns="0" rIns="0" bIns="0" rtlCol="0">
              <a:noAutofit/>
            </a:bodyPr>
            <a:lstStyle/>
            <a:p>
              <a:endParaRPr/>
            </a:p>
          </p:txBody>
        </p:sp>
        <p:sp>
          <p:nvSpPr>
            <p:cNvPr id="67" name="object 67"/>
            <p:cNvSpPr/>
            <p:nvPr/>
          </p:nvSpPr>
          <p:spPr>
            <a:xfrm>
              <a:off x="3037499" y="3908819"/>
              <a:ext cx="1969693" cy="0"/>
            </a:xfrm>
            <a:custGeom>
              <a:avLst/>
              <a:gdLst/>
              <a:ahLst/>
              <a:cxnLst/>
              <a:rect l="l" t="t" r="r" b="b"/>
              <a:pathLst>
                <a:path w="1969693">
                  <a:moveTo>
                    <a:pt x="0" y="0"/>
                  </a:moveTo>
                  <a:lnTo>
                    <a:pt x="1969693" y="0"/>
                  </a:lnTo>
                </a:path>
              </a:pathLst>
            </a:custGeom>
            <a:ln w="6350">
              <a:solidFill>
                <a:srgbClr val="FDFDFD"/>
              </a:solidFill>
            </a:ln>
          </p:spPr>
          <p:txBody>
            <a:bodyPr wrap="square" lIns="0" tIns="0" rIns="0" bIns="0" rtlCol="0">
              <a:noAutofit/>
            </a:bodyPr>
            <a:lstStyle/>
            <a:p>
              <a:endParaRPr/>
            </a:p>
          </p:txBody>
        </p:sp>
        <p:sp>
          <p:nvSpPr>
            <p:cNvPr id="21" name="object 21"/>
            <p:cNvSpPr txBox="1"/>
            <p:nvPr/>
          </p:nvSpPr>
          <p:spPr>
            <a:xfrm>
              <a:off x="644286" y="1116791"/>
              <a:ext cx="4516223" cy="1384678"/>
            </a:xfrm>
            <a:prstGeom prst="rect">
              <a:avLst/>
            </a:prstGeom>
          </p:spPr>
          <p:txBody>
            <a:bodyPr wrap="square" lIns="0" tIns="6604" rIns="0" bIns="0" rtlCol="0">
              <a:noAutofit/>
            </a:bodyPr>
            <a:lstStyle/>
            <a:p>
              <a:pPr marR="628" indent="120650" algn="just">
                <a:lnSpc>
                  <a:spcPts val="1200"/>
                </a:lnSpc>
                <a:tabLst>
                  <a:tab pos="0" algn="l"/>
                </a:tabLst>
              </a:pPr>
              <a:r>
                <a:rPr lang="es-ES" sz="900" dirty="0">
                  <a:solidFill>
                    <a:srgbClr val="363435"/>
                  </a:solidFill>
                  <a:latin typeface="Malgun Gothic"/>
                  <a:cs typeface="Malgun Gothic"/>
                </a:rPr>
                <a:t>El agricultor que cultiva la vid quiere frutos preciosos y no escatima trabajos y esfuerzos para el árbol. Atrapa gusanos, los limpia, los fertiliza y los poda para obtener más frutos. Lo más importante que debe hacer una rama es adherirse al árbol. Cuando una rama está unida a un árbol, crece bajo la nutrición normal del árbol y produce muchos frutos. Si el pámpano no está unido a la vid, pronto se secará, y no se puede esperar crecimiento ni fruto allí. En esta parábola, la vid se compara con el Señor, los pámpanos somos nosotros, y el agricultor es Dios. Por lo tanto, lo que es importante en nuestra vida de fe no es un ‘trabajo duro’, sino ‘permanecer en el Señor’.</a:t>
              </a:r>
            </a:p>
          </p:txBody>
        </p:sp>
        <p:sp>
          <p:nvSpPr>
            <p:cNvPr id="19" name="object 19"/>
            <p:cNvSpPr txBox="1"/>
            <p:nvPr/>
          </p:nvSpPr>
          <p:spPr>
            <a:xfrm>
              <a:off x="644286" y="4053158"/>
              <a:ext cx="4515572" cy="851103"/>
            </a:xfrm>
            <a:prstGeom prst="rect">
              <a:avLst/>
            </a:prstGeom>
          </p:spPr>
          <p:txBody>
            <a:bodyPr wrap="square" lIns="0" tIns="6604" rIns="0" bIns="0" rtlCol="0">
              <a:noAutofit/>
            </a:bodyPr>
            <a:lstStyle/>
            <a:p>
              <a:pPr indent="120650" algn="just"/>
              <a:r>
                <a:rPr lang="es-ES" sz="900" dirty="0">
                  <a:solidFill>
                    <a:srgbClr val="363435"/>
                  </a:solidFill>
                  <a:latin typeface="Malgun Gothic"/>
                  <a:cs typeface="Malgun Gothic"/>
                </a:rPr>
                <a:t>Permanecer en el Señor es permanecer en la iglesia. Aquí permanecer no significa simplemente ir de ida y vuelta a la iglesia, sino en perfecta unidad. Así como el árbol y las ramas no se pueden separar, los cristianos deben estar en plena unión con la Iglesia. Cuando participamos activamente en la vida para el Señor con la iglesia, no solo daremos mucho fruto, sino que también viviremos una vida llena de agradecimiento y alegría.</a:t>
              </a:r>
            </a:p>
          </p:txBody>
        </p:sp>
        <p:sp>
          <p:nvSpPr>
            <p:cNvPr id="18" name="object 18"/>
            <p:cNvSpPr txBox="1"/>
            <p:nvPr/>
          </p:nvSpPr>
          <p:spPr>
            <a:xfrm>
              <a:off x="678500" y="5386972"/>
              <a:ext cx="148050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7" name="object 17"/>
            <p:cNvSpPr txBox="1"/>
            <p:nvPr/>
          </p:nvSpPr>
          <p:spPr>
            <a:xfrm>
              <a:off x="5139000" y="7707236"/>
              <a:ext cx="256759" cy="177800"/>
            </a:xfrm>
            <a:prstGeom prst="rect">
              <a:avLst/>
            </a:prstGeom>
          </p:spPr>
          <p:txBody>
            <a:bodyPr wrap="square" lIns="0" tIns="8540" rIns="0" bIns="0" rtlCol="0">
              <a:noAutofit/>
            </a:bodyPr>
            <a:lstStyle/>
            <a:p>
              <a:pPr marL="12700">
                <a:lnSpc>
                  <a:spcPts val="1345"/>
                </a:lnSpc>
              </a:pPr>
              <a:r>
                <a:rPr lang="es-ES" sz="1200" b="1" spc="-19" baseline="11595" dirty="0">
                  <a:solidFill>
                    <a:srgbClr val="363435"/>
                  </a:solidFill>
                  <a:latin typeface="Consolas"/>
                  <a:cs typeface="Times New Roman"/>
                </a:rPr>
                <a:t> </a:t>
              </a:r>
              <a:r>
                <a:rPr sz="1500" spc="0" baseline="11595" dirty="0">
                  <a:solidFill>
                    <a:srgbClr val="363435"/>
                  </a:solidFill>
                  <a:latin typeface="Times New Roman"/>
                  <a:cs typeface="Times New Roman"/>
                </a:rPr>
                <a:t>29</a:t>
              </a:r>
              <a:endParaRPr sz="1000" dirty="0">
                <a:latin typeface="Times New Roman"/>
                <a:cs typeface="Times New Roman"/>
              </a:endParaRPr>
            </a:p>
          </p:txBody>
        </p:sp>
        <p:sp>
          <p:nvSpPr>
            <p:cNvPr id="15" name="object 15"/>
            <p:cNvSpPr txBox="1"/>
            <p:nvPr/>
          </p:nvSpPr>
          <p:spPr>
            <a:xfrm>
              <a:off x="1943100" y="2633268"/>
              <a:ext cx="1094399" cy="210347"/>
            </a:xfrm>
            <a:prstGeom prst="rect">
              <a:avLst/>
            </a:prstGeom>
          </p:spPr>
          <p:txBody>
            <a:bodyPr wrap="square" lIns="0" tIns="8159" rIns="0" bIns="0" rtlCol="0" anchor="ctr">
              <a:noAutofit/>
            </a:bodyPr>
            <a:lstStyle/>
            <a:p>
              <a:pPr algn="ctr">
                <a:lnSpc>
                  <a:spcPts val="1285"/>
                </a:lnSpc>
              </a:pPr>
              <a:r>
                <a:rPr lang="es-ES" sz="800" b="1" dirty="0">
                  <a:latin typeface="Malgun Gothic"/>
                  <a:cs typeface="Malgun Gothic"/>
                </a:rPr>
                <a:t>Estilo de vida</a:t>
              </a:r>
              <a:endParaRPr sz="800" b="1" dirty="0">
                <a:latin typeface="Malgun Gothic"/>
                <a:cs typeface="Malgun Gothic"/>
              </a:endParaRPr>
            </a:p>
          </p:txBody>
        </p:sp>
        <p:sp>
          <p:nvSpPr>
            <p:cNvPr id="7" name="object 7"/>
            <p:cNvSpPr txBox="1"/>
            <p:nvPr/>
          </p:nvSpPr>
          <p:spPr>
            <a:xfrm>
              <a:off x="647999" y="56994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59897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280052"/>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582934"/>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873234"/>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163534"/>
              <a:ext cx="4463999" cy="152400"/>
            </a:xfrm>
            <a:prstGeom prst="rect">
              <a:avLst/>
            </a:prstGeom>
          </p:spPr>
          <p:txBody>
            <a:bodyPr wrap="square" lIns="0" tIns="0" rIns="0" bIns="0" rtlCol="0">
              <a:noAutofit/>
            </a:bodyPr>
            <a:lstStyle/>
            <a:p>
              <a:pPr marL="25400">
                <a:lnSpc>
                  <a:spcPts val="1000"/>
                </a:lnSpc>
              </a:pPr>
              <a:endParaRPr sz="1000"/>
            </a:p>
          </p:txBody>
        </p:sp>
        <p:sp>
          <p:nvSpPr>
            <p:cNvPr id="76" name="object 11">
              <a:extLst>
                <a:ext uri="{FF2B5EF4-FFF2-40B4-BE49-F238E27FC236}">
                  <a16:creationId xmlns:a16="http://schemas.microsoft.com/office/drawing/2014/main" id="{B868D87E-AB51-4D8F-B3E1-B10EE7AF7FE0}"/>
                </a:ext>
              </a:extLst>
            </p:cNvPr>
            <p:cNvSpPr txBox="1"/>
            <p:nvPr/>
          </p:nvSpPr>
          <p:spPr>
            <a:xfrm>
              <a:off x="711200" y="5524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그룹 64">
            <a:extLst>
              <a:ext uri="{FF2B5EF4-FFF2-40B4-BE49-F238E27FC236}">
                <a16:creationId xmlns:a16="http://schemas.microsoft.com/office/drawing/2014/main" id="{2C88522C-7C8E-4398-B362-D00F5D6BBEB0}"/>
              </a:ext>
            </a:extLst>
          </p:cNvPr>
          <p:cNvGrpSpPr/>
          <p:nvPr/>
        </p:nvGrpSpPr>
        <p:grpSpPr>
          <a:xfrm>
            <a:off x="318100" y="575056"/>
            <a:ext cx="4823549" cy="7288441"/>
            <a:chOff x="318100" y="575056"/>
            <a:chExt cx="4823549" cy="7288441"/>
          </a:xfrm>
        </p:grpSpPr>
        <p:sp>
          <p:nvSpPr>
            <p:cNvPr id="61" name="object 61"/>
            <p:cNvSpPr/>
            <p:nvPr/>
          </p:nvSpPr>
          <p:spPr>
            <a:xfrm>
              <a:off x="554394" y="2710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62" name="object 62"/>
            <p:cNvSpPr/>
            <p:nvPr/>
          </p:nvSpPr>
          <p:spPr>
            <a:xfrm>
              <a:off x="591935" y="27480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55" name="object 55"/>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56" name="object 56"/>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57" name="object 57"/>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58" name="object 58"/>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59" name="object 59"/>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60" name="object 60"/>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53" name="object 53"/>
            <p:cNvSpPr/>
            <p:nvPr/>
          </p:nvSpPr>
          <p:spPr>
            <a:xfrm>
              <a:off x="554394" y="312613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54" name="object 54"/>
            <p:cNvSpPr/>
            <p:nvPr/>
          </p:nvSpPr>
          <p:spPr>
            <a:xfrm>
              <a:off x="591935" y="316368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47" name="object 47"/>
            <p:cNvSpPr/>
            <p:nvPr/>
          </p:nvSpPr>
          <p:spPr>
            <a:xfrm>
              <a:off x="573350" y="43955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8" name="object 48"/>
            <p:cNvSpPr/>
            <p:nvPr/>
          </p:nvSpPr>
          <p:spPr>
            <a:xfrm>
              <a:off x="936532" y="44670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9" name="object 49"/>
            <p:cNvSpPr/>
            <p:nvPr/>
          </p:nvSpPr>
          <p:spPr>
            <a:xfrm>
              <a:off x="1240595" y="4436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50" name="object 50"/>
            <p:cNvSpPr/>
            <p:nvPr/>
          </p:nvSpPr>
          <p:spPr>
            <a:xfrm>
              <a:off x="1246285" y="44461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51" name="object 51"/>
            <p:cNvSpPr/>
            <p:nvPr/>
          </p:nvSpPr>
          <p:spPr>
            <a:xfrm>
              <a:off x="592882" y="44262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2" name="object 52"/>
            <p:cNvSpPr/>
            <p:nvPr/>
          </p:nvSpPr>
          <p:spPr>
            <a:xfrm>
              <a:off x="602649" y="48341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5" name="object 45"/>
            <p:cNvSpPr/>
            <p:nvPr/>
          </p:nvSpPr>
          <p:spPr>
            <a:xfrm>
              <a:off x="557994" y="52091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6" name="object 46"/>
            <p:cNvSpPr/>
            <p:nvPr/>
          </p:nvSpPr>
          <p:spPr>
            <a:xfrm>
              <a:off x="595536" y="5246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44" name="object 44"/>
            <p:cNvSpPr/>
            <p:nvPr/>
          </p:nvSpPr>
          <p:spPr>
            <a:xfrm>
              <a:off x="727810" y="5677722"/>
              <a:ext cx="855548" cy="876369"/>
            </a:xfrm>
            <a:prstGeom prst="rect">
              <a:avLst/>
            </a:prstGeom>
            <a:blipFill>
              <a:blip r:embed="rId2" cstate="print"/>
              <a:stretch>
                <a:fillRect/>
              </a:stretch>
            </a:blipFill>
          </p:spPr>
          <p:txBody>
            <a:bodyPr wrap="square" lIns="0" tIns="0" rIns="0" bIns="0" rtlCol="0">
              <a:noAutofit/>
            </a:bodyPr>
            <a:lstStyle/>
            <a:p>
              <a:endParaRPr/>
            </a:p>
          </p:txBody>
        </p:sp>
        <p:sp>
          <p:nvSpPr>
            <p:cNvPr id="43" name="object 43"/>
            <p:cNvSpPr/>
            <p:nvPr/>
          </p:nvSpPr>
          <p:spPr>
            <a:xfrm>
              <a:off x="3951781" y="5796597"/>
              <a:ext cx="952728" cy="828997"/>
            </a:xfrm>
            <a:prstGeom prst="rect">
              <a:avLst/>
            </a:prstGeom>
            <a:blipFill>
              <a:blip r:embed="rId3" cstate="print"/>
              <a:stretch>
                <a:fillRect/>
              </a:stretch>
            </a:blipFill>
          </p:spPr>
          <p:txBody>
            <a:bodyPr wrap="square" lIns="0" tIns="0" rIns="0" bIns="0" rtlCol="0">
              <a:noAutofit/>
            </a:bodyPr>
            <a:lstStyle/>
            <a:p>
              <a:endParaRPr/>
            </a:p>
          </p:txBody>
        </p:sp>
        <p:sp>
          <p:nvSpPr>
            <p:cNvPr id="42" name="object 42"/>
            <p:cNvSpPr/>
            <p:nvPr/>
          </p:nvSpPr>
          <p:spPr>
            <a:xfrm>
              <a:off x="2228515" y="5780815"/>
              <a:ext cx="1229443" cy="767027"/>
            </a:xfrm>
            <a:prstGeom prst="rect">
              <a:avLst/>
            </a:prstGeom>
            <a:blipFill>
              <a:blip r:embed="rId4" cstate="print"/>
              <a:stretch>
                <a:fillRect/>
              </a:stretch>
            </a:blipFill>
          </p:spPr>
          <p:txBody>
            <a:bodyPr wrap="square" lIns="0" tIns="0" rIns="0" bIns="0" rtlCol="0">
              <a:noAutofit/>
            </a:bodyPr>
            <a:lstStyle/>
            <a:p>
              <a:endParaRPr/>
            </a:p>
          </p:txBody>
        </p:sp>
        <p:sp>
          <p:nvSpPr>
            <p:cNvPr id="26" name="object 26"/>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474350" y="1353917"/>
              <a:ext cx="0" cy="976426"/>
            </a:xfrm>
            <a:custGeom>
              <a:avLst/>
              <a:gdLst/>
              <a:ahLst/>
              <a:cxnLst/>
              <a:rect l="l" t="t" r="r" b="b"/>
              <a:pathLst>
                <a:path h="976426">
                  <a:moveTo>
                    <a:pt x="0" y="0"/>
                  </a:moveTo>
                  <a:lnTo>
                    <a:pt x="0" y="976426"/>
                  </a:lnTo>
                </a:path>
              </a:pathLst>
            </a:custGeom>
            <a:ln w="12700">
              <a:solidFill>
                <a:srgbClr val="05C1F2"/>
              </a:solidFill>
              <a:prstDash val="dash"/>
            </a:ln>
          </p:spPr>
          <p:txBody>
            <a:bodyPr wrap="square" lIns="0" tIns="0" rIns="0" bIns="0" rtlCol="0">
              <a:noAutofit/>
            </a:bodyPr>
            <a:lstStyle/>
            <a:p>
              <a:endParaRPr/>
            </a:p>
          </p:txBody>
        </p:sp>
        <p:sp>
          <p:nvSpPr>
            <p:cNvPr id="28" name="object 28"/>
            <p:cNvSpPr/>
            <p:nvPr/>
          </p:nvSpPr>
          <p:spPr>
            <a:xfrm>
              <a:off x="474346" y="12924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5C1F2"/>
              </a:solidFill>
            </a:ln>
          </p:spPr>
          <p:txBody>
            <a:bodyPr wrap="square" lIns="0" tIns="0" rIns="0" bIns="0" rtlCol="0">
              <a:noAutofit/>
            </a:bodyPr>
            <a:lstStyle/>
            <a:p>
              <a:endParaRPr/>
            </a:p>
          </p:txBody>
        </p:sp>
        <p:sp>
          <p:nvSpPr>
            <p:cNvPr id="29" name="object 29"/>
            <p:cNvSpPr/>
            <p:nvPr/>
          </p:nvSpPr>
          <p:spPr>
            <a:xfrm>
              <a:off x="480531" y="2402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30" name="object 30"/>
            <p:cNvSpPr/>
            <p:nvPr/>
          </p:nvSpPr>
          <p:spPr>
            <a:xfrm>
              <a:off x="474346" y="23426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5C1F2"/>
              </a:solidFill>
            </a:ln>
          </p:spPr>
          <p:txBody>
            <a:bodyPr wrap="square" lIns="0" tIns="0" rIns="0" bIns="0" rtlCol="0">
              <a:noAutofit/>
            </a:bodyPr>
            <a:lstStyle/>
            <a:p>
              <a:endParaRPr/>
            </a:p>
          </p:txBody>
        </p:sp>
        <p:sp>
          <p:nvSpPr>
            <p:cNvPr id="31" name="object 31"/>
            <p:cNvSpPr/>
            <p:nvPr/>
          </p:nvSpPr>
          <p:spPr>
            <a:xfrm>
              <a:off x="670993" y="2513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32" name="object 32"/>
            <p:cNvSpPr/>
            <p:nvPr/>
          </p:nvSpPr>
          <p:spPr>
            <a:xfrm>
              <a:off x="608483" y="2512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33" name="object 33"/>
            <p:cNvSpPr/>
            <p:nvPr/>
          </p:nvSpPr>
          <p:spPr>
            <a:xfrm>
              <a:off x="5030858" y="2391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34" name="object 34"/>
            <p:cNvSpPr/>
            <p:nvPr/>
          </p:nvSpPr>
          <p:spPr>
            <a:xfrm>
              <a:off x="4970273" y="2512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35" name="object 35"/>
            <p:cNvSpPr/>
            <p:nvPr/>
          </p:nvSpPr>
          <p:spPr>
            <a:xfrm>
              <a:off x="5141649" y="1341649"/>
              <a:ext cx="0" cy="976426"/>
            </a:xfrm>
            <a:custGeom>
              <a:avLst/>
              <a:gdLst/>
              <a:ahLst/>
              <a:cxnLst/>
              <a:rect l="l" t="t" r="r" b="b"/>
              <a:pathLst>
                <a:path h="976426">
                  <a:moveTo>
                    <a:pt x="0" y="976426"/>
                  </a:moveTo>
                  <a:lnTo>
                    <a:pt x="0" y="0"/>
                  </a:lnTo>
                </a:path>
              </a:pathLst>
            </a:custGeom>
            <a:ln w="12700">
              <a:solidFill>
                <a:srgbClr val="05C1F2"/>
              </a:solidFill>
              <a:prstDash val="dash"/>
            </a:ln>
          </p:spPr>
          <p:txBody>
            <a:bodyPr wrap="square" lIns="0" tIns="0" rIns="0" bIns="0" rtlCol="0">
              <a:noAutofit/>
            </a:bodyPr>
            <a:lstStyle/>
            <a:p>
              <a:endParaRPr/>
            </a:p>
          </p:txBody>
        </p:sp>
        <p:sp>
          <p:nvSpPr>
            <p:cNvPr id="36" name="object 36"/>
            <p:cNvSpPr/>
            <p:nvPr/>
          </p:nvSpPr>
          <p:spPr>
            <a:xfrm>
              <a:off x="5140872" y="23426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5C1F2"/>
              </a:solidFill>
            </a:ln>
          </p:spPr>
          <p:txBody>
            <a:bodyPr wrap="square" lIns="0" tIns="0" rIns="0" bIns="0" rtlCol="0">
              <a:noAutofit/>
            </a:bodyPr>
            <a:lstStyle/>
            <a:p>
              <a:endParaRPr/>
            </a:p>
          </p:txBody>
        </p:sp>
        <p:sp>
          <p:nvSpPr>
            <p:cNvPr id="37" name="object 37"/>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38" name="object 38"/>
            <p:cNvSpPr/>
            <p:nvPr/>
          </p:nvSpPr>
          <p:spPr>
            <a:xfrm>
              <a:off x="5140123" y="1292534"/>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9" name="object 39"/>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40" name="object 40"/>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41" name="object 41"/>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23" name="object 23"/>
            <p:cNvSpPr txBox="1"/>
            <p:nvPr/>
          </p:nvSpPr>
          <p:spPr>
            <a:xfrm>
              <a:off x="545299" y="1226211"/>
              <a:ext cx="4517453" cy="457200"/>
            </a:xfrm>
            <a:prstGeom prst="rect">
              <a:avLst/>
            </a:prstGeom>
          </p:spPr>
          <p:txBody>
            <a:bodyPr wrap="square" lIns="0" tIns="7302" rIns="0" bIns="0" rtlCol="0">
              <a:noAutofit/>
            </a:bodyPr>
            <a:lstStyle/>
            <a:p>
              <a:pPr marL="12700" algn="just">
                <a:lnSpc>
                  <a:spcPts val="1150"/>
                </a:lnSpc>
              </a:pPr>
              <a:r>
                <a:rPr lang="es-ES" sz="1000" dirty="0">
                  <a:solidFill>
                    <a:srgbClr val="363435"/>
                  </a:solidFill>
                  <a:latin typeface="Malgun Gothic"/>
                  <a:cs typeface="Malgun Gothic"/>
                </a:rPr>
                <a:t>Ya vosotros estáis limpios por la palabra que os he hablado. Permaneced en mí, y yo en vosotros. Como el pámpano no puede llevar fruto por sí mismo, si no permanece en la vid, así tampoco vosotros, si no permanecéis en mí. </a:t>
              </a:r>
              <a:r>
                <a:rPr sz="1000" dirty="0">
                  <a:solidFill>
                    <a:srgbClr val="363435"/>
                  </a:solidFill>
                  <a:latin typeface="Malgun Gothic"/>
                  <a:cs typeface="Malgun Gothic"/>
                </a:rPr>
                <a:t>(</a:t>
              </a:r>
              <a:r>
                <a:rPr lang="es-ES" sz="1000" dirty="0">
                  <a:solidFill>
                    <a:srgbClr val="363435"/>
                  </a:solidFill>
                  <a:latin typeface="Malgun Gothic"/>
                  <a:cs typeface="Malgun Gothic"/>
                </a:rPr>
                <a:t>Jn</a:t>
              </a:r>
              <a:r>
                <a:rPr sz="1000" dirty="0">
                  <a:solidFill>
                    <a:srgbClr val="363435"/>
                  </a:solidFill>
                  <a:latin typeface="Malgun Gothic"/>
                  <a:cs typeface="Malgun Gothic"/>
                </a:rPr>
                <a:t> 15:3~4)</a:t>
              </a:r>
              <a:endParaRPr sz="1000" dirty="0">
                <a:latin typeface="Malgun Gothic"/>
                <a:cs typeface="Malgun Gothic"/>
              </a:endParaRPr>
            </a:p>
          </p:txBody>
        </p:sp>
        <p:sp>
          <p:nvSpPr>
            <p:cNvPr id="22" name="object 22"/>
            <p:cNvSpPr txBox="1"/>
            <p:nvPr/>
          </p:nvSpPr>
          <p:spPr>
            <a:xfrm>
              <a:off x="545299" y="1925830"/>
              <a:ext cx="4515917" cy="430020"/>
            </a:xfrm>
            <a:prstGeom prst="rect">
              <a:avLst/>
            </a:prstGeom>
          </p:spPr>
          <p:txBody>
            <a:bodyPr wrap="square" lIns="0" tIns="7302" rIns="0" bIns="0" rtlCol="0">
              <a:noAutofit/>
            </a:bodyPr>
            <a:lstStyle/>
            <a:p>
              <a:pPr marL="12700" algn="just">
                <a:lnSpc>
                  <a:spcPts val="1150"/>
                </a:lnSpc>
              </a:pPr>
              <a:r>
                <a:rPr sz="1000" dirty="0">
                  <a:solidFill>
                    <a:srgbClr val="363435"/>
                  </a:solidFill>
                  <a:latin typeface="Malgun Gothic"/>
                  <a:cs typeface="Malgun Gothic"/>
                </a:rPr>
                <a:t>You are already clean because of the word which I have spoken to you.</a:t>
              </a:r>
              <a:r>
                <a:rPr lang="es-ES" sz="1000" dirty="0">
                  <a:solidFill>
                    <a:srgbClr val="363435"/>
                  </a:solidFill>
                  <a:latin typeface="Malgun Gothic"/>
                  <a:cs typeface="Malgun Gothic"/>
                </a:rPr>
                <a:t> </a:t>
              </a:r>
              <a:r>
                <a:rPr sz="1000" dirty="0">
                  <a:solidFill>
                    <a:srgbClr val="363435"/>
                  </a:solidFill>
                  <a:latin typeface="Malgun Gothic"/>
                  <a:cs typeface="Malgun Gothic"/>
                </a:rPr>
                <a:t>Abide</a:t>
              </a:r>
              <a:r>
                <a:rPr lang="es-ES" sz="1000" dirty="0">
                  <a:solidFill>
                    <a:srgbClr val="363435"/>
                  </a:solidFill>
                  <a:latin typeface="Malgun Gothic"/>
                  <a:cs typeface="Malgun Gothic"/>
                </a:rPr>
                <a:t> </a:t>
              </a:r>
              <a:r>
                <a:rPr sz="1000" dirty="0">
                  <a:solidFill>
                    <a:srgbClr val="363435"/>
                  </a:solidFill>
                  <a:latin typeface="Malgun Gothic"/>
                  <a:cs typeface="Malgun Gothic"/>
                </a:rPr>
                <a:t>in Me, and I in you. As the branch cannot bear fruit of itself, unless it abides in</a:t>
              </a:r>
              <a:r>
                <a:rPr lang="es-ES" sz="1000" dirty="0">
                  <a:solidFill>
                    <a:srgbClr val="363435"/>
                  </a:solidFill>
                  <a:latin typeface="Malgun Gothic"/>
                  <a:cs typeface="Malgun Gothic"/>
                </a:rPr>
                <a:t> </a:t>
              </a:r>
              <a:r>
                <a:rPr sz="1000" dirty="0">
                  <a:solidFill>
                    <a:srgbClr val="363435"/>
                  </a:solidFill>
                  <a:latin typeface="Malgun Gothic"/>
                  <a:cs typeface="Malgun Gothic"/>
                </a:rPr>
                <a:t>the vine, neither can you, unless you abide in Me (Jn 15:3~4)</a:t>
              </a:r>
              <a:endParaRPr sz="1000" dirty="0">
                <a:latin typeface="Malgun Gothic"/>
                <a:cs typeface="Malgun Gothic"/>
              </a:endParaRPr>
            </a:p>
          </p:txBody>
        </p:sp>
        <p:sp>
          <p:nvSpPr>
            <p:cNvPr id="21" name="object 21"/>
            <p:cNvSpPr txBox="1"/>
            <p:nvPr/>
          </p:nvSpPr>
          <p:spPr>
            <a:xfrm>
              <a:off x="642179" y="27689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20" name="object 20"/>
            <p:cNvSpPr txBox="1"/>
            <p:nvPr/>
          </p:nvSpPr>
          <p:spPr>
            <a:xfrm>
              <a:off x="916100" y="2768765"/>
              <a:ext cx="2766999"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Subraya las palabras o frases clave en la Palabra.</a:t>
              </a:r>
            </a:p>
          </p:txBody>
        </p:sp>
        <p:sp>
          <p:nvSpPr>
            <p:cNvPr id="19" name="object 19"/>
            <p:cNvSpPr txBox="1"/>
            <p:nvPr/>
          </p:nvSpPr>
          <p:spPr>
            <a:xfrm>
              <a:off x="642179" y="318461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8" name="object 18"/>
            <p:cNvSpPr txBox="1"/>
            <p:nvPr/>
          </p:nvSpPr>
          <p:spPr>
            <a:xfrm>
              <a:off x="916100" y="3184504"/>
              <a:ext cx="3898550" cy="152400"/>
            </a:xfrm>
            <a:prstGeom prst="rect">
              <a:avLst/>
            </a:prstGeom>
          </p:spPr>
          <p:txBody>
            <a:bodyPr wrap="square" lIns="0" tIns="6635" rIns="0" bIns="0" rtlCol="0">
              <a:noAutofit/>
            </a:bodyPr>
            <a:lstStyle/>
            <a:p>
              <a:pPr marL="12700">
                <a:lnSpc>
                  <a:spcPts val="1045"/>
                </a:lnSpc>
              </a:pPr>
              <a:r>
                <a:rPr lang="es-ES" sz="900" dirty="0">
                  <a:solidFill>
                    <a:srgbClr val="363435"/>
                  </a:solidFill>
                  <a:latin typeface="Malgun Gothic"/>
                  <a:cs typeface="Malgun Gothic"/>
                </a:rPr>
                <a:t>Busca en la Palabra lo que deben hacer los pámpanos para dar fruto.</a:t>
              </a:r>
              <a:endParaRPr sz="900" dirty="0">
                <a:latin typeface="Malgun Gothic"/>
                <a:cs typeface="Malgun Gothic"/>
              </a:endParaRPr>
            </a:p>
          </p:txBody>
        </p:sp>
        <p:sp>
          <p:nvSpPr>
            <p:cNvPr id="15" name="object 15"/>
            <p:cNvSpPr txBox="1"/>
            <p:nvPr/>
          </p:nvSpPr>
          <p:spPr>
            <a:xfrm>
              <a:off x="645779" y="52676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4" name="object 14"/>
            <p:cNvSpPr txBox="1"/>
            <p:nvPr/>
          </p:nvSpPr>
          <p:spPr>
            <a:xfrm>
              <a:off x="919699" y="5267464"/>
              <a:ext cx="1699323" cy="139700"/>
            </a:xfrm>
            <a:prstGeom prst="rect">
              <a:avLst/>
            </a:prstGeom>
          </p:spPr>
          <p:txBody>
            <a:bodyPr wrap="square" lIns="0" tIns="6635" rIns="0" bIns="0" rtlCol="0">
              <a:noAutofit/>
            </a:bodyPr>
            <a:lstStyle/>
            <a:p>
              <a:pPr marL="12700">
                <a:lnSpc>
                  <a:spcPts val="1045"/>
                </a:lnSpc>
              </a:pPr>
              <a:r>
                <a:rPr lang="es-ES" sz="900" dirty="0">
                  <a:solidFill>
                    <a:srgbClr val="363435"/>
                  </a:solidFill>
                  <a:latin typeface="Malgun Gothic"/>
                  <a:cs typeface="Malgun Gothic"/>
                </a:rPr>
                <a:t>¿Qué significa cada parábola?</a:t>
              </a:r>
              <a:endParaRPr sz="900" dirty="0">
                <a:latin typeface="Malgun Gothic"/>
                <a:cs typeface="Malgun Gothic"/>
              </a:endParaRPr>
            </a:p>
          </p:txBody>
        </p:sp>
        <p:sp>
          <p:nvSpPr>
            <p:cNvPr id="13" name="object 13"/>
            <p:cNvSpPr txBox="1"/>
            <p:nvPr/>
          </p:nvSpPr>
          <p:spPr>
            <a:xfrm>
              <a:off x="658361" y="6720065"/>
              <a:ext cx="904453" cy="137160"/>
            </a:xfrm>
            <a:prstGeom prst="rect">
              <a:avLst/>
            </a:prstGeom>
          </p:spPr>
          <p:txBody>
            <a:bodyPr wrap="square" lIns="0" tIns="6635" rIns="0" bIns="0" rtlCol="0">
              <a:noAutofit/>
            </a:bodyPr>
            <a:lstStyle/>
            <a:p>
              <a:pPr algn="ctr">
                <a:lnSpc>
                  <a:spcPts val="1045"/>
                </a:lnSpc>
              </a:pPr>
              <a:r>
                <a:rPr lang="es-ES" sz="900" dirty="0">
                  <a:solidFill>
                    <a:srgbClr val="363435"/>
                  </a:solidFill>
                  <a:latin typeface="Malgun Gothic"/>
                  <a:cs typeface="Malgun Gothic"/>
                </a:rPr>
                <a:t>El agricultor</a:t>
              </a:r>
              <a:endParaRPr sz="900" dirty="0">
                <a:latin typeface="Malgun Gothic"/>
                <a:cs typeface="Malgun Gothic"/>
              </a:endParaRPr>
            </a:p>
          </p:txBody>
        </p:sp>
        <p:sp>
          <p:nvSpPr>
            <p:cNvPr id="12" name="object 12"/>
            <p:cNvSpPr txBox="1"/>
            <p:nvPr/>
          </p:nvSpPr>
          <p:spPr>
            <a:xfrm>
              <a:off x="2583856" y="6720065"/>
              <a:ext cx="454596" cy="276859"/>
            </a:xfrm>
            <a:prstGeom prst="rect">
              <a:avLst/>
            </a:prstGeom>
          </p:spPr>
          <p:txBody>
            <a:bodyPr wrap="square" lIns="0" tIns="6635" rIns="0" bIns="0" rtlCol="0">
              <a:noAutofit/>
            </a:bodyPr>
            <a:lstStyle/>
            <a:p>
              <a:pPr algn="ctr">
                <a:lnSpc>
                  <a:spcPts val="1045"/>
                </a:lnSpc>
              </a:pPr>
              <a:r>
                <a:rPr lang="es-ES" sz="900" dirty="0">
                  <a:solidFill>
                    <a:srgbClr val="363435"/>
                  </a:solidFill>
                  <a:latin typeface="Malgun Gothic"/>
                  <a:cs typeface="Malgun Gothic"/>
                </a:rPr>
                <a:t>La vid</a:t>
              </a:r>
              <a:endParaRPr sz="900" dirty="0">
                <a:latin typeface="Malgun Gothic"/>
                <a:cs typeface="Malgun Gothic"/>
              </a:endParaRPr>
            </a:p>
            <a:p>
              <a:pPr marL="209283" marR="176936" algn="ctr">
                <a:lnSpc>
                  <a:spcPts val="1080"/>
                </a:lnSpc>
                <a:spcBef>
                  <a:spcPts val="1"/>
                </a:spcBef>
              </a:pPr>
              <a:r>
                <a:rPr sz="900" dirty="0">
                  <a:solidFill>
                    <a:srgbClr val="363435"/>
                  </a:solidFill>
                  <a:latin typeface="Malgun Gothic"/>
                  <a:cs typeface="Malgun Gothic"/>
                </a:rPr>
                <a:t>,</a:t>
              </a:r>
              <a:endParaRPr sz="900" dirty="0">
                <a:latin typeface="Malgun Gothic"/>
                <a:cs typeface="Malgun Gothic"/>
              </a:endParaRPr>
            </a:p>
          </p:txBody>
        </p:sp>
        <p:sp>
          <p:nvSpPr>
            <p:cNvPr id="11" name="object 11"/>
            <p:cNvSpPr txBox="1"/>
            <p:nvPr/>
          </p:nvSpPr>
          <p:spPr>
            <a:xfrm>
              <a:off x="3916023" y="6720065"/>
              <a:ext cx="898627" cy="137160"/>
            </a:xfrm>
            <a:prstGeom prst="rect">
              <a:avLst/>
            </a:prstGeom>
          </p:spPr>
          <p:txBody>
            <a:bodyPr wrap="square" lIns="0" tIns="6635" rIns="0" bIns="0" rtlCol="0">
              <a:noAutofit/>
            </a:bodyPr>
            <a:lstStyle/>
            <a:p>
              <a:pPr marL="12700" algn="ctr">
                <a:lnSpc>
                  <a:spcPts val="1045"/>
                </a:lnSpc>
              </a:pPr>
              <a:r>
                <a:rPr lang="es-ES" sz="900" dirty="0">
                  <a:solidFill>
                    <a:srgbClr val="363435"/>
                  </a:solidFill>
                  <a:latin typeface="Malgun Gothic"/>
                  <a:cs typeface="Malgun Gothic"/>
                </a:rPr>
                <a:t>Los pámpanos</a:t>
              </a:r>
              <a:endParaRPr sz="900" dirty="0">
                <a:latin typeface="Malgun Gothic"/>
                <a:cs typeface="Malgun Gothic"/>
              </a:endParaRPr>
            </a:p>
          </p:txBody>
        </p:sp>
        <p:sp>
          <p:nvSpPr>
            <p:cNvPr id="10" name="object 10"/>
            <p:cNvSpPr txBox="1"/>
            <p:nvPr/>
          </p:nvSpPr>
          <p:spPr>
            <a:xfrm>
              <a:off x="612181" y="6857225"/>
              <a:ext cx="73063"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9" name="object 9"/>
            <p:cNvSpPr txBox="1"/>
            <p:nvPr/>
          </p:nvSpPr>
          <p:spPr>
            <a:xfrm>
              <a:off x="1562815" y="6857225"/>
              <a:ext cx="72262"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8" name="object 8"/>
            <p:cNvSpPr txBox="1"/>
            <p:nvPr/>
          </p:nvSpPr>
          <p:spPr>
            <a:xfrm>
              <a:off x="2131114" y="6857225"/>
              <a:ext cx="73063"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7" name="object 7"/>
            <p:cNvSpPr txBox="1"/>
            <p:nvPr/>
          </p:nvSpPr>
          <p:spPr>
            <a:xfrm>
              <a:off x="3427619" y="6857225"/>
              <a:ext cx="72262"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6" name="object 6"/>
            <p:cNvSpPr txBox="1"/>
            <p:nvPr/>
          </p:nvSpPr>
          <p:spPr>
            <a:xfrm>
              <a:off x="3864016" y="6857225"/>
              <a:ext cx="73063"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5" name="object 5"/>
            <p:cNvSpPr txBox="1"/>
            <p:nvPr/>
          </p:nvSpPr>
          <p:spPr>
            <a:xfrm>
              <a:off x="4814650" y="6857225"/>
              <a:ext cx="72262"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a:t>
              </a:r>
              <a:endParaRPr sz="900">
                <a:latin typeface="Malgun Gothic"/>
                <a:cs typeface="Malgun Gothic"/>
              </a:endParaRPr>
            </a:p>
          </p:txBody>
        </p:sp>
        <p:sp>
          <p:nvSpPr>
            <p:cNvPr id="4" name="object 4"/>
            <p:cNvSpPr txBox="1"/>
            <p:nvPr/>
          </p:nvSpPr>
          <p:spPr>
            <a:xfrm>
              <a:off x="31810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30</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373946"/>
              <a:ext cx="4286643" cy="152400"/>
            </a:xfrm>
            <a:prstGeom prst="rect">
              <a:avLst/>
            </a:prstGeom>
          </p:spPr>
          <p:txBody>
            <a:bodyPr wrap="square" lIns="0" tIns="0" rIns="0" bIns="0" rtlCol="0">
              <a:noAutofit/>
            </a:bodyPr>
            <a:lstStyle/>
            <a:p>
              <a:pPr marL="25400">
                <a:lnSpc>
                  <a:spcPts val="1000"/>
                </a:lnSpc>
              </a:pPr>
              <a:endParaRPr sz="1000"/>
            </a:p>
          </p:txBody>
        </p:sp>
        <p:sp>
          <p:nvSpPr>
            <p:cNvPr id="63" name="object 11">
              <a:extLst>
                <a:ext uri="{FF2B5EF4-FFF2-40B4-BE49-F238E27FC236}">
                  <a16:creationId xmlns:a16="http://schemas.microsoft.com/office/drawing/2014/main" id="{75F01F68-4C44-40BC-85E9-5F794F5BE74F}"/>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64" name="object 11">
              <a:extLst>
                <a:ext uri="{FF2B5EF4-FFF2-40B4-BE49-F238E27FC236}">
                  <a16:creationId xmlns:a16="http://schemas.microsoft.com/office/drawing/2014/main" id="{1F36E883-D804-4345-B01B-1F4527D3AB6A}"/>
                </a:ext>
              </a:extLst>
            </p:cNvPr>
            <p:cNvSpPr txBox="1"/>
            <p:nvPr/>
          </p:nvSpPr>
          <p:spPr>
            <a:xfrm>
              <a:off x="622300" y="44386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FE9E23C5-7BBE-4E07-B073-CF1BBE2036C3}"/>
              </a:ext>
            </a:extLst>
          </p:cNvPr>
          <p:cNvGrpSpPr/>
          <p:nvPr/>
        </p:nvGrpSpPr>
        <p:grpSpPr>
          <a:xfrm>
            <a:off x="653294" y="1099399"/>
            <a:ext cx="4680706" cy="6764098"/>
            <a:chOff x="653294" y="1099399"/>
            <a:chExt cx="4680706" cy="6764098"/>
          </a:xfrm>
        </p:grpSpPr>
        <p:sp>
          <p:nvSpPr>
            <p:cNvPr id="13" name="object 13"/>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4" name="object 14"/>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653294" y="49636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 name="object 12"/>
            <p:cNvSpPr/>
            <p:nvPr/>
          </p:nvSpPr>
          <p:spPr>
            <a:xfrm>
              <a:off x="690835" y="50012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653294" y="2842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0" name="object 10"/>
            <p:cNvSpPr/>
            <p:nvPr/>
          </p:nvSpPr>
          <p:spPr>
            <a:xfrm>
              <a:off x="690835" y="28796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8" name="object 8"/>
            <p:cNvSpPr txBox="1"/>
            <p:nvPr/>
          </p:nvSpPr>
          <p:spPr>
            <a:xfrm>
              <a:off x="741080" y="11578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7" name="object 7"/>
            <p:cNvSpPr txBox="1"/>
            <p:nvPr/>
          </p:nvSpPr>
          <p:spPr>
            <a:xfrm>
              <a:off x="1014999" y="1157664"/>
              <a:ext cx="4052954" cy="276859"/>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Nosotros como cristianos salvos permanecemos en la comunión y llevamos el fruto del Espíritu Santo. Escribe el fruto del Espíritu Santo en Gálatas    (Gá 5:22~23).</a:t>
              </a:r>
              <a:endParaRPr sz="900" dirty="0">
                <a:latin typeface="Malgun Gothic"/>
                <a:cs typeface="Malgun Gothic"/>
              </a:endParaRPr>
            </a:p>
          </p:txBody>
        </p:sp>
        <p:sp>
          <p:nvSpPr>
            <p:cNvPr id="6" name="object 6"/>
            <p:cNvSpPr txBox="1"/>
            <p:nvPr/>
          </p:nvSpPr>
          <p:spPr>
            <a:xfrm>
              <a:off x="741080" y="2900579"/>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5" name="object 5"/>
            <p:cNvSpPr txBox="1"/>
            <p:nvPr/>
          </p:nvSpPr>
          <p:spPr>
            <a:xfrm>
              <a:off x="1014999" y="2900365"/>
              <a:ext cx="4052954" cy="551180"/>
            </a:xfrm>
            <a:prstGeom prst="rect">
              <a:avLst/>
            </a:prstGeom>
          </p:spPr>
          <p:txBody>
            <a:bodyPr wrap="square" lIns="0" tIns="6635" rIns="0" bIns="0" rtlCol="0">
              <a:noAutofit/>
            </a:bodyPr>
            <a:lstStyle/>
            <a:p>
              <a:pPr marL="12700" marR="11" algn="just"/>
              <a:r>
                <a:rPr lang="es-ES" sz="900" dirty="0">
                  <a:solidFill>
                    <a:srgbClr val="363435"/>
                  </a:solidFill>
                  <a:latin typeface="Malgun Gothic"/>
                  <a:cs typeface="Malgun Gothic"/>
                </a:rPr>
                <a:t>Los pámpanos están pegados a la vid indica que los cristianos salvos permanecen en la comunión (iglesia). Vamos a compartir comunión sobre qué fruto has dado mientras permaneces en la comunión (iglesia). (Ej. Antes estaba alterado, ahora me puedo controlar. Ya no insulto. Tengo la esperanza del cielo. Etc.)</a:t>
              </a:r>
            </a:p>
          </p:txBody>
        </p:sp>
        <p:sp>
          <p:nvSpPr>
            <p:cNvPr id="4" name="object 4"/>
            <p:cNvSpPr txBox="1"/>
            <p:nvPr/>
          </p:nvSpPr>
          <p:spPr>
            <a:xfrm>
              <a:off x="741080" y="5022180"/>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3" name="object 3"/>
            <p:cNvSpPr txBox="1"/>
            <p:nvPr/>
          </p:nvSpPr>
          <p:spPr>
            <a:xfrm>
              <a:off x="1014999" y="5021963"/>
              <a:ext cx="4052954" cy="275297"/>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Puede haber poco o ningún fruto estando en la comunión. ¿Cuál es la razón?</a:t>
              </a:r>
            </a:p>
          </p:txBody>
        </p:sp>
        <p:sp>
          <p:nvSpPr>
            <p:cNvPr id="2" name="object 2"/>
            <p:cNvSpPr txBox="1"/>
            <p:nvPr/>
          </p:nvSpPr>
          <p:spPr>
            <a:xfrm>
              <a:off x="5162550" y="77110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31</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3043">
                <a:lnSpc>
                  <a:spcPts val="1047"/>
                </a:lnSpc>
              </a:pPr>
              <a:r>
                <a:rPr lang="es-ES" sz="1000" spc="43" dirty="0">
                  <a:solidFill>
                    <a:srgbClr val="363435"/>
                  </a:solidFill>
                  <a:latin typeface="Malgun Gothic"/>
                  <a:cs typeface="Malgun Gothic"/>
                </a:rPr>
                <a:t>Sal 23:1~2</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3043">
                <a:lnSpc>
                  <a:spcPts val="1047"/>
                </a:lnSpc>
              </a:pPr>
              <a:r>
                <a:rPr lang="es-ES" sz="1000" spc="26" dirty="0">
                  <a:solidFill>
                    <a:srgbClr val="363435"/>
                  </a:solidFill>
                  <a:latin typeface="Malgun Gothic"/>
                  <a:cs typeface="Malgun Gothic"/>
                </a:rPr>
                <a:t>Sal 23:4</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3043">
                <a:lnSpc>
                  <a:spcPts val="1047"/>
                </a:lnSpc>
              </a:pPr>
              <a:r>
                <a:rPr lang="es-ES" sz="1000" spc="26" dirty="0">
                  <a:solidFill>
                    <a:srgbClr val="363435"/>
                  </a:solidFill>
                  <a:latin typeface="Malgun Gothic"/>
                  <a:cs typeface="Malgun Gothic"/>
                </a:rPr>
                <a:t>Is 26:3</a:t>
              </a:r>
              <a:endParaRPr 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32</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609962" cy="152050"/>
            </a:xfrm>
            <a:prstGeom prst="rect">
              <a:avLst/>
            </a:prstGeom>
          </p:spPr>
          <p:txBody>
            <a:bodyPr wrap="square" lIns="0" tIns="6652" rIns="0" bIns="0" rtlCol="0">
              <a:noAutofit/>
            </a:bodyPr>
            <a:lstStyle/>
            <a:p>
              <a:pPr marL="13043">
                <a:lnSpc>
                  <a:spcPts val="1047"/>
                </a:lnSpc>
              </a:pPr>
              <a:r>
                <a:rPr lang="es-ES" sz="1000" spc="26" dirty="0">
                  <a:solidFill>
                    <a:srgbClr val="363435"/>
                  </a:solidFill>
                  <a:latin typeface="Malgun Gothic"/>
                  <a:cs typeface="Malgun Gothic"/>
                </a:rPr>
                <a:t>Jn 15:2</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609962" cy="165473"/>
            </a:xfrm>
            <a:prstGeom prst="rect">
              <a:avLst/>
            </a:prstGeom>
          </p:spPr>
          <p:txBody>
            <a:bodyPr wrap="square" lIns="0" tIns="6652" rIns="0" bIns="0" rtlCol="0">
              <a:noAutofit/>
            </a:bodyPr>
            <a:lstStyle/>
            <a:p>
              <a:pPr marL="13043">
                <a:lnSpc>
                  <a:spcPts val="1047"/>
                </a:lnSpc>
              </a:pPr>
              <a:r>
                <a:rPr lang="es-ES" sz="1000" spc="26" dirty="0">
                  <a:solidFill>
                    <a:srgbClr val="363435"/>
                  </a:solidFill>
                  <a:latin typeface="Malgun Gothic"/>
                  <a:cs typeface="Malgun Gothic"/>
                </a:rPr>
                <a:t>Jn 15:6</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3043">
                <a:lnSpc>
                  <a:spcPts val="1047"/>
                </a:lnSpc>
              </a:pPr>
              <a:r>
                <a:rPr lang="es-ES" sz="1000" spc="26" dirty="0">
                  <a:solidFill>
                    <a:srgbClr val="363435"/>
                  </a:solidFill>
                  <a:latin typeface="Malgun Gothic"/>
                  <a:cs typeface="Malgun Gothic"/>
                </a:rPr>
                <a:t>Jn 15:7</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3043">
                <a:lnSpc>
                  <a:spcPts val="1047"/>
                </a:lnSpc>
              </a:pPr>
              <a:r>
                <a:rPr lang="es-ES" sz="1000" spc="39" dirty="0">
                  <a:solidFill>
                    <a:srgbClr val="363435"/>
                  </a:solidFill>
                  <a:latin typeface="Malgun Gothic"/>
                  <a:cs typeface="Malgun Gothic"/>
                </a:rPr>
                <a:t>Gá 5:22~23</a:t>
              </a:r>
              <a:endParaRPr 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33</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a:extLst>
              <a:ext uri="{FF2B5EF4-FFF2-40B4-BE49-F238E27FC236}">
                <a16:creationId xmlns:a16="http://schemas.microsoft.com/office/drawing/2014/main" id="{EE11A761-7A1B-42AE-B6C4-6D537E9E7C33}"/>
              </a:ext>
            </a:extLst>
          </p:cNvPr>
          <p:cNvGrpSpPr/>
          <p:nvPr/>
        </p:nvGrpSpPr>
        <p:grpSpPr>
          <a:xfrm>
            <a:off x="0" y="0"/>
            <a:ext cx="5687999" cy="8207997"/>
            <a:chOff x="0" y="0"/>
            <a:chExt cx="5687999" cy="8207997"/>
          </a:xfrm>
        </p:grpSpPr>
        <p:sp>
          <p:nvSpPr>
            <p:cNvPr id="7" name="object 7"/>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18" name="object 18"/>
            <p:cNvSpPr txBox="1"/>
            <p:nvPr/>
          </p:nvSpPr>
          <p:spPr>
            <a:xfrm>
              <a:off x="0" y="0"/>
              <a:ext cx="5687999" cy="8207997"/>
            </a:xfrm>
            <a:prstGeom prst="rect">
              <a:avLst/>
            </a:prstGeom>
          </p:spPr>
          <p:txBody>
            <a:bodyPr wrap="square" lIns="0" tIns="5460" rIns="0" bIns="0" rtlCol="0">
              <a:noAutofit/>
            </a:bodyPr>
            <a:lstStyle/>
            <a:p>
              <a:pPr>
                <a:lnSpc>
                  <a:spcPts val="600"/>
                </a:lnSpc>
              </a:pPr>
              <a:endParaRPr sz="600"/>
            </a:p>
            <a:p>
              <a:pPr marL="338250">
                <a:lnSpc>
                  <a:spcPct val="97574"/>
                </a:lnSpc>
                <a:spcBef>
                  <a:spcPts val="60000"/>
                </a:spcBef>
              </a:pPr>
              <a:r>
                <a:rPr sz="1200" b="1" spc="64" dirty="0">
                  <a:solidFill>
                    <a:srgbClr val="363435"/>
                  </a:solidFill>
                  <a:latin typeface="Consolas"/>
                  <a:cs typeface="Consolas"/>
                </a:rPr>
                <a:t>7</a:t>
              </a:r>
              <a:endParaRPr sz="1200">
                <a:latin typeface="Consolas"/>
                <a:cs typeface="Consolas"/>
              </a:endParaRPr>
            </a:p>
          </p:txBody>
        </p:sp>
        <p:sp>
          <p:nvSpPr>
            <p:cNvPr id="8" name="object 8"/>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5" name="object 15"/>
            <p:cNvSpPr/>
            <p:nvPr/>
          </p:nvSpPr>
          <p:spPr>
            <a:xfrm>
              <a:off x="519028"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22870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7" name="object 17"/>
            <p:cNvSpPr/>
            <p:nvPr/>
          </p:nvSpPr>
          <p:spPr>
            <a:xfrm>
              <a:off x="1034500" y="5117296"/>
              <a:ext cx="3599687" cy="2136648"/>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4" name="object 4"/>
            <p:cNvSpPr txBox="1"/>
            <p:nvPr/>
          </p:nvSpPr>
          <p:spPr>
            <a:xfrm>
              <a:off x="1631500" y="1201602"/>
              <a:ext cx="2889700" cy="254000"/>
            </a:xfrm>
            <a:prstGeom prst="rect">
              <a:avLst/>
            </a:prstGeom>
          </p:spPr>
          <p:txBody>
            <a:bodyPr wrap="square" lIns="0" tIns="12700" rIns="0" bIns="0" rtlCol="0">
              <a:noAutofit/>
            </a:bodyPr>
            <a:lstStyle/>
            <a:p>
              <a:pPr marL="12700">
                <a:lnSpc>
                  <a:spcPts val="2000"/>
                </a:lnSpc>
              </a:pPr>
              <a:r>
                <a:rPr lang="es-ES" dirty="0">
                  <a:solidFill>
                    <a:srgbClr val="00AFEE"/>
                  </a:solidFill>
                  <a:latin typeface="Times New Roman" panose="02020603050405020304" pitchFamily="18" charset="0"/>
                  <a:cs typeface="Times New Roman" panose="02020603050405020304" pitchFamily="18" charset="0"/>
                </a:rPr>
                <a:t>La bendición de la comunión</a:t>
              </a:r>
              <a:endParaRPr sz="18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550786" y="1973201"/>
              <a:ext cx="4412194" cy="2426157"/>
            </a:xfrm>
            <a:prstGeom prst="rect">
              <a:avLst/>
            </a:prstGeom>
          </p:spPr>
          <p:txBody>
            <a:bodyPr wrap="square" lIns="0" tIns="6604" rIns="0" bIns="0" rtlCol="0">
              <a:noAutofit/>
            </a:bodyPr>
            <a:lstStyle/>
            <a:p>
              <a:pPr marL="12700" indent="108013"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Malgun Gothic"/>
                </a:rPr>
                <a:t>Había una persona llamada Sundar Singh en India. Un día, cuando cruzó al Himalaya y predicó en Nepal, cruzó la montaña con un amigo suyo. En el camino, vio a un transeúnte que se desmayó temblando de frío. Debido al frío severo, ellos también sintieron el peligro de la vida, por lo que no les era permitido cuidar al transeúnte. Entonces su amigo que estaba con él en el camino le dijo que dejara al transeúnte.</a:t>
              </a:r>
            </a:p>
            <a:p>
              <a:pPr marL="12700" indent="108013" algn="just">
                <a:lnSpc>
                  <a:spcPts val="1200"/>
                </a:lnSpc>
              </a:pPr>
              <a:r>
                <a:rPr lang="es-ES" sz="900" dirty="0">
                  <a:latin typeface="Malgun Gothic" panose="020B0503020000020004" pitchFamily="34" charset="-127"/>
                  <a:ea typeface="Malgun Gothic" panose="020B0503020000020004" pitchFamily="34" charset="-127"/>
                  <a:cs typeface="Malgun Gothic"/>
                </a:rPr>
                <a:t>Pero Sundar Singh dijo que no podía dejarlo como estaba. Discutió con su amigo por un momento, le dejó ir primero, y levantó al transeúnte que estaba desmayado al lado de la carretera temblando por el frío y lo cargó a su espalda. Luego se fue por un sendero de montaña.</a:t>
              </a:r>
              <a:endParaRPr lang="es-ES" sz="900" dirty="0">
                <a:solidFill>
                  <a:srgbClr val="363435"/>
                </a:solidFill>
                <a:latin typeface="Malgun Gothic" panose="020B0503020000020004" pitchFamily="34" charset="-127"/>
                <a:ea typeface="Malgun Gothic" panose="020B0503020000020004" pitchFamily="34" charset="-127"/>
                <a:cs typeface="Malgun Gothic"/>
              </a:endParaRPr>
            </a:p>
            <a:p>
              <a:pPr marR="23770" indent="108013"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Malgun Gothic"/>
                </a:rPr>
                <a:t>En el camino, el amigo que había salido del camino primero se cayó y murió. Sin embargo, Sundar Singh pudo cruzar la montaña porque sudaba por el hombre que llevaba en su espalda y pudo derretir el frío que le congelaba con la temperatura de los dos. Esta historia es una historia impresionante de viaje de Sundar Singh.</a:t>
              </a:r>
            </a:p>
            <a:p>
              <a:pPr marR="23770" indent="108013"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Malgun Gothic"/>
                </a:rPr>
                <a:t>Podemos caminar juntos y alentarnos mutuamente, podemos compartir las lágrimas y el dolor, esa es la gran bendición de la comunión entre los santos.</a:t>
              </a:r>
            </a:p>
          </p:txBody>
        </p:sp>
        <p:sp>
          <p:nvSpPr>
            <p:cNvPr id="2" name="object 2"/>
            <p:cNvSpPr txBox="1"/>
            <p:nvPr/>
          </p:nvSpPr>
          <p:spPr>
            <a:xfrm>
              <a:off x="314399" y="7709297"/>
              <a:ext cx="171449"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34</a:t>
              </a:r>
              <a:endParaRPr sz="1000">
                <a:latin typeface="Times New Roman"/>
                <a:cs typeface="Times New Roman"/>
              </a:endParaRPr>
            </a:p>
          </p:txBody>
        </p:sp>
        <p:sp>
          <p:nvSpPr>
            <p:cNvPr id="19" name="object 7">
              <a:extLst>
                <a:ext uri="{FF2B5EF4-FFF2-40B4-BE49-F238E27FC236}">
                  <a16:creationId xmlns:a16="http://schemas.microsoft.com/office/drawing/2014/main" id="{FE10EF81-9473-4675-918C-93D40D3ED735}"/>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0B3C431B-CB28-4926-87A4-722F253A04D6}"/>
              </a:ext>
            </a:extLst>
          </p:cNvPr>
          <p:cNvGrpSpPr/>
          <p:nvPr/>
        </p:nvGrpSpPr>
        <p:grpSpPr>
          <a:xfrm>
            <a:off x="0" y="0"/>
            <a:ext cx="5688011" cy="8207997"/>
            <a:chOff x="0" y="0"/>
            <a:chExt cx="5688011" cy="8207997"/>
          </a:xfrm>
        </p:grpSpPr>
        <p:sp>
          <p:nvSpPr>
            <p:cNvPr id="18" name="object 18"/>
            <p:cNvSpPr/>
            <p:nvPr/>
          </p:nvSpPr>
          <p:spPr>
            <a:xfrm>
              <a:off x="1555597" y="762088"/>
              <a:ext cx="3671316" cy="763524"/>
            </a:xfrm>
            <a:custGeom>
              <a:avLst/>
              <a:gdLst/>
              <a:ahLst/>
              <a:cxnLst/>
              <a:rect l="l" t="t" r="r" b="b"/>
              <a:pathLst>
                <a:path w="3671316" h="763524">
                  <a:moveTo>
                    <a:pt x="0" y="0"/>
                  </a:moveTo>
                  <a:lnTo>
                    <a:pt x="0" y="763524"/>
                  </a:lnTo>
                  <a:lnTo>
                    <a:pt x="3671316" y="763524"/>
                  </a:lnTo>
                  <a:lnTo>
                    <a:pt x="3671316" y="0"/>
                  </a:lnTo>
                  <a:lnTo>
                    <a:pt x="0" y="0"/>
                  </a:lnTo>
                  <a:close/>
                </a:path>
              </a:pathLst>
            </a:custGeom>
            <a:solidFill>
              <a:srgbClr val="B8BABC">
                <a:alpha val="69999"/>
              </a:srgbClr>
            </a:solidFill>
          </p:spPr>
          <p:txBody>
            <a:bodyPr wrap="square" lIns="0" tIns="0" rIns="0" bIns="0" rtlCol="0">
              <a:noAutofit/>
            </a:bodyPr>
            <a:lstStyle/>
            <a:p>
              <a:endParaRPr/>
            </a:p>
          </p:txBody>
        </p:sp>
        <p:sp>
          <p:nvSpPr>
            <p:cNvPr id="8" name="object 8"/>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21" name="object 21"/>
            <p:cNvSpPr txBox="1"/>
            <p:nvPr/>
          </p:nvSpPr>
          <p:spPr>
            <a:xfrm>
              <a:off x="0" y="0"/>
              <a:ext cx="5687999" cy="8207997"/>
            </a:xfrm>
            <a:prstGeom prst="rect">
              <a:avLst/>
            </a:prstGeom>
          </p:spPr>
          <p:txBody>
            <a:bodyPr wrap="square" lIns="0" tIns="5460" rIns="0" bIns="0" rtlCol="0">
              <a:noAutofit/>
            </a:bodyPr>
            <a:lstStyle/>
            <a:p>
              <a:pPr>
                <a:lnSpc>
                  <a:spcPts val="600"/>
                </a:lnSpc>
              </a:pPr>
              <a:endParaRPr sz="600"/>
            </a:p>
            <a:p>
              <a:pPr marR="386795" algn="r">
                <a:lnSpc>
                  <a:spcPct val="97574"/>
                </a:lnSpc>
                <a:spcBef>
                  <a:spcPts val="60000"/>
                </a:spcBef>
              </a:pPr>
              <a:r>
                <a:rPr sz="1200" b="1" spc="64" dirty="0">
                  <a:solidFill>
                    <a:srgbClr val="363435"/>
                  </a:solidFill>
                  <a:latin typeface="Consolas"/>
                  <a:cs typeface="Consolas"/>
                </a:rPr>
                <a:t>8</a:t>
              </a:r>
              <a:endParaRPr sz="1200">
                <a:latin typeface="Consolas"/>
                <a:cs typeface="Consolas"/>
              </a:endParaRPr>
            </a:p>
          </p:txBody>
        </p:sp>
        <p:sp>
          <p:nvSpPr>
            <p:cNvPr id="9" name="object 9"/>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0" name="object 10"/>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16" name="object 16"/>
            <p:cNvSpPr/>
            <p:nvPr/>
          </p:nvSpPr>
          <p:spPr>
            <a:xfrm>
              <a:off x="509720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17" name="object 17"/>
            <p:cNvSpPr/>
            <p:nvPr/>
          </p:nvSpPr>
          <p:spPr>
            <a:xfrm>
              <a:off x="623395" y="910526"/>
              <a:ext cx="794331"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551746" y="762421"/>
              <a:ext cx="3573246" cy="671791"/>
            </a:xfrm>
            <a:custGeom>
              <a:avLst/>
              <a:gdLst/>
              <a:ahLst/>
              <a:cxnLst/>
              <a:rect l="l" t="t" r="r" b="b"/>
              <a:pathLst>
                <a:path w="3573246" h="671791">
                  <a:moveTo>
                    <a:pt x="166243" y="380606"/>
                  </a:moveTo>
                  <a:lnTo>
                    <a:pt x="166243" y="592035"/>
                  </a:lnTo>
                  <a:lnTo>
                    <a:pt x="167562" y="606560"/>
                  </a:lnTo>
                  <a:lnTo>
                    <a:pt x="185474" y="643979"/>
                  </a:lnTo>
                  <a:lnTo>
                    <a:pt x="219392" y="667246"/>
                  </a:lnTo>
                  <a:lnTo>
                    <a:pt x="245999" y="671791"/>
                  </a:lnTo>
                  <a:lnTo>
                    <a:pt x="3493477" y="671791"/>
                  </a:lnTo>
                  <a:lnTo>
                    <a:pt x="3534209" y="660627"/>
                  </a:lnTo>
                  <a:lnTo>
                    <a:pt x="3562901" y="631347"/>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solidFill>
              <a:srgbClr val="FDFDFD"/>
            </a:solidFill>
          </p:spPr>
          <p:txBody>
            <a:bodyPr wrap="square" lIns="0" tIns="0" rIns="0" bIns="0" rtlCol="0">
              <a:noAutofit/>
            </a:bodyPr>
            <a:lstStyle/>
            <a:p>
              <a:endParaRPr/>
            </a:p>
          </p:txBody>
        </p:sp>
        <p:sp>
          <p:nvSpPr>
            <p:cNvPr id="20" name="object 20"/>
            <p:cNvSpPr/>
            <p:nvPr/>
          </p:nvSpPr>
          <p:spPr>
            <a:xfrm>
              <a:off x="1551746" y="762421"/>
              <a:ext cx="3573246" cy="671791"/>
            </a:xfrm>
            <a:custGeom>
              <a:avLst/>
              <a:gdLst/>
              <a:ahLst/>
              <a:cxnLst/>
              <a:rect l="l" t="t" r="r" b="b"/>
              <a:pathLst>
                <a:path w="3573246" h="671791">
                  <a:moveTo>
                    <a:pt x="166243" y="380606"/>
                  </a:moveTo>
                  <a:lnTo>
                    <a:pt x="166243" y="592035"/>
                  </a:lnTo>
                  <a:lnTo>
                    <a:pt x="167562" y="606560"/>
                  </a:lnTo>
                  <a:lnTo>
                    <a:pt x="185474" y="643979"/>
                  </a:lnTo>
                  <a:lnTo>
                    <a:pt x="219392" y="667246"/>
                  </a:lnTo>
                  <a:lnTo>
                    <a:pt x="245999" y="671791"/>
                  </a:lnTo>
                  <a:lnTo>
                    <a:pt x="3493477" y="671791"/>
                  </a:lnTo>
                  <a:lnTo>
                    <a:pt x="3534209" y="660627"/>
                  </a:lnTo>
                  <a:lnTo>
                    <a:pt x="3562901" y="631347"/>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ln w="12700">
              <a:solidFill>
                <a:srgbClr val="96989A"/>
              </a:solidFill>
            </a:ln>
          </p:spPr>
          <p:txBody>
            <a:bodyPr wrap="square" lIns="0" tIns="0" rIns="0" bIns="0" rtlCol="0">
              <a:noAutofit/>
            </a:bodyPr>
            <a:lstStyle/>
            <a:p>
              <a:endParaRPr/>
            </a:p>
          </p:txBody>
        </p:sp>
        <p:sp>
          <p:nvSpPr>
            <p:cNvPr id="7" name="object 7"/>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6" name="object 6"/>
            <p:cNvSpPr txBox="1"/>
            <p:nvPr/>
          </p:nvSpPr>
          <p:spPr>
            <a:xfrm>
              <a:off x="698958" y="1970098"/>
              <a:ext cx="4368925" cy="4522076"/>
            </a:xfrm>
            <a:prstGeom prst="rect">
              <a:avLst/>
            </a:prstGeom>
          </p:spPr>
          <p:txBody>
            <a:bodyPr wrap="square" lIns="0" tIns="6604" rIns="0" bIns="0" rtlCol="0">
              <a:noAutofit/>
            </a:bodyPr>
            <a:lstStyle/>
            <a:p>
              <a:pPr marL="12700" marR="194" indent="108127"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Malgun Gothic"/>
                </a:rPr>
                <a:t>La Biblia fue escrita por unos 40 escribientes. Las personas que escribieron la Biblia no se llaman autores, sino escribientes, porque la Biblia fue escrita dictado por Dios y no por el hombre. Es como un periodista tomando literalmente un discurso de un famoso. Por eso, en el Antiguo Testamento podemos encontrar a menudo las expresiones como: “Vino a mí palabra de Jehová, diciendo:” (Ez 6:1), “Vino a mí palabra de Jehová, diciendo:” (Ez 7:1).</a:t>
              </a:r>
            </a:p>
            <a:p>
              <a:pPr marL="12700" marR="194" indent="108127"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Malgun Gothic"/>
                </a:rPr>
                <a:t>Podemos saber qué significa la palabra que la Biblia fue inspirada por el Espíritu Santo con la palabra de 2 Pedro 1:21. </a:t>
              </a:r>
              <a:r>
                <a:rPr lang="es-ES" sz="900" dirty="0">
                  <a:latin typeface="Malgun Gothic" panose="020B0503020000020004" pitchFamily="34" charset="-127"/>
                  <a:ea typeface="Malgun Gothic" panose="020B0503020000020004" pitchFamily="34" charset="-127"/>
                  <a:cs typeface="Malgun Gothic"/>
                </a:rPr>
                <a:t>En este caso, la palabra “inspirada" en griego es "peromenoi". Esta palabra también se puede encontrar en Hechos 27:15 y 17. En este pasaje, la nave en que se montó apóstol Pablo fue arrebatada por el viento, y la palabra griega que usó en ese momento para decir que “siendo arrebatada” es "peromenoi“.</a:t>
              </a:r>
              <a:endParaRPr sz="900" dirty="0">
                <a:latin typeface="Malgun Gothic" panose="020B0503020000020004" pitchFamily="34" charset="-127"/>
                <a:ea typeface="Malgun Gothic" panose="020B0503020000020004" pitchFamily="34" charset="-127"/>
                <a:cs typeface="Malgun Gothic"/>
              </a:endParaRPr>
            </a:p>
            <a:p>
              <a:pPr marL="12700" marR="1228" indent="108013" algn="just">
                <a:lnSpc>
                  <a:spcPts val="1200"/>
                </a:lnSpc>
                <a:spcBef>
                  <a:spcPts val="84"/>
                </a:spcBef>
              </a:pPr>
              <a:r>
                <a:rPr lang="es-ES" sz="900" dirty="0">
                  <a:solidFill>
                    <a:srgbClr val="363435"/>
                  </a:solidFill>
                  <a:latin typeface="Malgun Gothic" panose="020B0503020000020004" pitchFamily="34" charset="-127"/>
                  <a:ea typeface="Malgun Gothic" panose="020B0503020000020004" pitchFamily="34" charset="-127"/>
                  <a:cs typeface="Malgun Gothic"/>
                </a:rPr>
                <a:t>Por lo tanto, la palabra "siendo inspirado" significa que la Biblia fue escrita por el Espíritu Santo de Dios independientemente de la voluntad de los escribientes, así como la nave es arrebatada por el viento independientemente de la voluntad del capitán. Por lo tanto, cuando se dice que ‘fue escrito independientemente de la voluntad’, no significa que todas las cosas de los escribientes hayan sido ignorados por completo. Cuando Dios mandó que se escribiera la Biblia, lo hizo de diversas maneras, dependiendo de cada escribiente, lo escribió de diferentes partes y formas (He 1:1). A veces les dictó y lo escribieron, a veces les habló a través de visiones y sueños. Además, se reflejó la educación y el entorno de los escribientes, sus talentos y estilos. Sin duda, en toda la Biblia no hay ningún pensamiento o interpretación arbitraria por parte de los escribientes, porque Dios estuvo directamente involucrado en el proceso de escritura y escribió de acuerdo con la voluntad de Dios (2 Ti 3:16).</a:t>
              </a:r>
            </a:p>
            <a:p>
              <a:pPr marL="12700" marR="1228" indent="108013" algn="just">
                <a:lnSpc>
                  <a:spcPts val="1200"/>
                </a:lnSpc>
                <a:spcBef>
                  <a:spcPts val="84"/>
                </a:spcBef>
              </a:pPr>
              <a:r>
                <a:rPr lang="es-ES" sz="900" dirty="0">
                  <a:solidFill>
                    <a:srgbClr val="363435"/>
                  </a:solidFill>
                  <a:latin typeface="Malgun Gothic" panose="020B0503020000020004" pitchFamily="34" charset="-127"/>
                  <a:ea typeface="Malgun Gothic" panose="020B0503020000020004" pitchFamily="34" charset="-127"/>
                  <a:cs typeface="Malgun Gothic"/>
                </a:rPr>
                <a:t>Por eso, hablando de la perfección de la Biblia Jesús dijo que hasta que pasen el cielo y la tierra, ni una jota ni una tilde pasará de la ley, hasta que todo se haya cumplido (Mt 5:18). Además, al completar la Biblia, Dios dejó en claro al final de la Biblia a través del apóstol Juan que nada agregaría o quitaría de la Biblia          (Ap 22:18-19).</a:t>
              </a:r>
            </a:p>
          </p:txBody>
        </p:sp>
        <p:sp>
          <p:nvSpPr>
            <p:cNvPr id="5" name="object 5"/>
            <p:cNvSpPr txBox="1"/>
            <p:nvPr/>
          </p:nvSpPr>
          <p:spPr>
            <a:xfrm>
              <a:off x="887096" y="6837195"/>
              <a:ext cx="3900169" cy="317550"/>
            </a:xfrm>
            <a:prstGeom prst="rect">
              <a:avLst/>
            </a:prstGeom>
          </p:spPr>
          <p:txBody>
            <a:bodyPr wrap="square" lIns="0" tIns="6635" rIns="0" bIns="0" rtlCol="0">
              <a:noAutofit/>
            </a:bodyPr>
            <a:lstStyle/>
            <a:p>
              <a:pPr marL="12700" algn="just">
                <a:lnSpc>
                  <a:spcPts val="1045"/>
                </a:lnSpc>
              </a:pPr>
              <a:r>
                <a:rPr lang="es-ES" sz="900" dirty="0">
                  <a:solidFill>
                    <a:srgbClr val="00AFEE"/>
                  </a:solidFill>
                  <a:latin typeface="Malgun Gothic"/>
                  <a:cs typeface="Malgun Gothic"/>
                </a:rPr>
                <a:t>Porque nunca la profecía fue traída por voluntad humana, sino que los santos hombres de Dios hablaron siendo inspirados por el Espíritu Santo. (2P 1:21)</a:t>
              </a:r>
              <a:endParaRPr sz="900" dirty="0">
                <a:latin typeface="Malgun Gothic"/>
                <a:cs typeface="Malgun Gothic"/>
              </a:endParaRPr>
            </a:p>
          </p:txBody>
        </p:sp>
        <p:sp>
          <p:nvSpPr>
            <p:cNvPr id="4" name="object 4"/>
            <p:cNvSpPr txBox="1"/>
            <p:nvPr/>
          </p:nvSpPr>
          <p:spPr>
            <a:xfrm>
              <a:off x="5169700" y="7709297"/>
              <a:ext cx="171450" cy="152400"/>
            </a:xfrm>
            <a:prstGeom prst="rect">
              <a:avLst/>
            </a:prstGeom>
          </p:spPr>
          <p:txBody>
            <a:bodyPr wrap="square" lIns="0" tIns="6762" rIns="0" bIns="0" rtlCol="0">
              <a:noAutofit/>
            </a:bodyPr>
            <a:lstStyle/>
            <a:p>
              <a:pPr marL="12700">
                <a:lnSpc>
                  <a:spcPts val="1065"/>
                </a:lnSpc>
              </a:pPr>
              <a:r>
                <a:rPr sz="1000" dirty="0">
                  <a:solidFill>
                    <a:srgbClr val="363435"/>
                  </a:solidFill>
                  <a:latin typeface="Times New Roman"/>
                  <a:cs typeface="Times New Roman"/>
                </a:rPr>
                <a:t>35</a:t>
              </a:r>
              <a:endParaRPr sz="1000">
                <a:latin typeface="Times New Roman"/>
                <a:cs typeface="Times New Roman"/>
              </a:endParaRPr>
            </a:p>
          </p:txBody>
        </p:sp>
        <p:sp>
          <p:nvSpPr>
            <p:cNvPr id="2" name="object 2"/>
            <p:cNvSpPr txBox="1"/>
            <p:nvPr/>
          </p:nvSpPr>
          <p:spPr>
            <a:xfrm>
              <a:off x="1555597" y="762088"/>
              <a:ext cx="3671316" cy="763523"/>
            </a:xfrm>
            <a:prstGeom prst="rect">
              <a:avLst/>
            </a:prstGeom>
          </p:spPr>
          <p:txBody>
            <a:bodyPr wrap="square" lIns="0" tIns="2439" rIns="0" bIns="0" rtlCol="0">
              <a:noAutofit/>
            </a:bodyPr>
            <a:lstStyle/>
            <a:p>
              <a:pPr>
                <a:lnSpc>
                  <a:spcPts val="1300"/>
                </a:lnSpc>
              </a:pPr>
              <a:endParaRPr sz="1300" dirty="0"/>
            </a:p>
            <a:p>
              <a:pPr marL="355702" marR="248821">
                <a:lnSpc>
                  <a:spcPts val="1400"/>
                </a:lnSpc>
                <a:spcBef>
                  <a:spcPts val="70"/>
                </a:spcBef>
              </a:pPr>
              <a:r>
                <a:rPr lang="es-ES" sz="1000" dirty="0">
                  <a:solidFill>
                    <a:srgbClr val="00AFEE"/>
                  </a:solidFill>
                  <a:latin typeface="Malgun Gothic"/>
                  <a:cs typeface="Malgun Gothic"/>
                </a:rPr>
                <a:t>¿Qué significa que la Biblia fue escrita por la inspiración del Espíritu Santo?</a:t>
              </a:r>
              <a:endParaRPr sz="1000" dirty="0">
                <a:latin typeface="Malgun Gothic"/>
                <a:cs typeface="Malgun Gothic"/>
              </a:endParaRPr>
            </a:p>
          </p:txBody>
        </p:sp>
        <p:sp>
          <p:nvSpPr>
            <p:cNvPr id="22" name="object 3">
              <a:extLst>
                <a:ext uri="{FF2B5EF4-FFF2-40B4-BE49-F238E27FC236}">
                  <a16:creationId xmlns:a16="http://schemas.microsoft.com/office/drawing/2014/main" id="{0AA69F00-1460-4563-8062-3E0FAAD05249}"/>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1450</Words>
  <Application>Microsoft Office PowerPoint</Application>
  <PresentationFormat>사용자 지정</PresentationFormat>
  <Paragraphs>101</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45</cp:revision>
  <cp:lastPrinted>2020-01-10T23:36:18Z</cp:lastPrinted>
  <dcterms:modified xsi:type="dcterms:W3CDTF">2022-02-22T22:08:17Z</dcterms:modified>
</cp:coreProperties>
</file>